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1" r:id="rId1"/>
  </p:sldMasterIdLst>
  <p:notesMasterIdLst>
    <p:notesMasterId r:id="rId19"/>
  </p:notesMasterIdLst>
  <p:sldIdLst>
    <p:sldId id="2189" r:id="rId2"/>
    <p:sldId id="2180" r:id="rId3"/>
    <p:sldId id="2190" r:id="rId4"/>
    <p:sldId id="2191" r:id="rId5"/>
    <p:sldId id="2183" r:id="rId6"/>
    <p:sldId id="2193" r:id="rId7"/>
    <p:sldId id="2194" r:id="rId8"/>
    <p:sldId id="2195" r:id="rId9"/>
    <p:sldId id="2196" r:id="rId10"/>
    <p:sldId id="2197" r:id="rId11"/>
    <p:sldId id="2198" r:id="rId12"/>
    <p:sldId id="2201" r:id="rId13"/>
    <p:sldId id="2199" r:id="rId14"/>
    <p:sldId id="2202" r:id="rId15"/>
    <p:sldId id="2203" r:id="rId16"/>
    <p:sldId id="2200" r:id="rId17"/>
    <p:sldId id="2088" r:id="rId18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ortada" id="{919F93D3-6F23-454B-844B-D1EA1B0AA632}">
          <p14:sldIdLst>
            <p14:sldId id="2189"/>
          </p14:sldIdLst>
        </p14:section>
        <p14:section name="Exploracion y preparacion" id="{08E4C483-0295-4207-A3B2-62BE0CA403A4}">
          <p14:sldIdLst>
            <p14:sldId id="2180"/>
            <p14:sldId id="2190"/>
            <p14:sldId id="2191"/>
          </p14:sldIdLst>
        </p14:section>
        <p14:section name="Primer modelo y ejemplo" id="{4A1DF81E-B2DD-4D7E-B47C-EF9CF4F428C8}">
          <p14:sldIdLst>
            <p14:sldId id="2183"/>
            <p14:sldId id="2193"/>
            <p14:sldId id="2194"/>
            <p14:sldId id="2195"/>
            <p14:sldId id="2196"/>
          </p14:sldIdLst>
        </p14:section>
        <p14:section name="resultados generales" id="{52BC115B-D17A-41D6-801B-79466A73823D}">
          <p14:sldIdLst>
            <p14:sldId id="2197"/>
            <p14:sldId id="2198"/>
            <p14:sldId id="2201"/>
            <p14:sldId id="2199"/>
            <p14:sldId id="2202"/>
          </p14:sldIdLst>
        </p14:section>
        <p14:section name="proximos pasos" id="{B9D6E10E-60FA-44F2-AC5D-1F2DDB26F124}">
          <p14:sldIdLst>
            <p14:sldId id="2203"/>
            <p14:sldId id="2200"/>
          </p14:sldIdLst>
        </p14:section>
        <p14:section name="gracias" id="{B4FA8A7F-F4A1-4877-9D21-9EACB1E3ABD5}">
          <p14:sldIdLst>
            <p14:sldId id="208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969"/>
    <a:srgbClr val="FFCC66"/>
    <a:srgbClr val="FFFFA3"/>
    <a:srgbClr val="FFC000"/>
    <a:srgbClr val="ED7D31"/>
    <a:srgbClr val="F8CBAD"/>
    <a:srgbClr val="FFE699"/>
    <a:srgbClr val="FFFF00"/>
    <a:srgbClr val="FF9900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6202" autoAdjust="0"/>
  </p:normalViewPr>
  <p:slideViewPr>
    <p:cSldViewPr snapToGrid="0" snapToObjects="1">
      <p:cViewPr varScale="1">
        <p:scale>
          <a:sx n="110" d="100"/>
          <a:sy n="110" d="100"/>
        </p:scale>
        <p:origin x="547" y="-22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7/14/2021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55498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6015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77052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6836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39026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25066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2485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411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8451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2141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3887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5411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21767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34725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93217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9229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56" r:id="rId4"/>
    <p:sldLayoutId id="2147483953" r:id="rId5"/>
    <p:sldLayoutId id="2147483959" r:id="rId6"/>
    <p:sldLayoutId id="2147483960" r:id="rId7"/>
    <p:sldLayoutId id="2147483958" r:id="rId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emf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Imagen que contiene alimentos&#10;&#10;Descripción generada automáticamente">
            <a:extLst>
              <a:ext uri="{FF2B5EF4-FFF2-40B4-BE49-F238E27FC236}">
                <a16:creationId xmlns:a16="http://schemas.microsoft.com/office/drawing/2014/main" id="{0215DB74-5211-4DF4-982D-3867B487E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96" y="2190862"/>
            <a:ext cx="1260331" cy="1418224"/>
          </a:xfrm>
          <a:prstGeom prst="rect">
            <a:avLst/>
          </a:prstGeom>
        </p:spPr>
      </p:pic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0" name="TextBox 1169"/>
          <p:cNvSpPr txBox="1"/>
          <p:nvPr/>
        </p:nvSpPr>
        <p:spPr>
          <a:xfrm>
            <a:off x="240554" y="560201"/>
            <a:ext cx="843758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600" b="1" spc="600" dirty="0">
                <a:solidFill>
                  <a:schemeClr val="tx2"/>
                </a:solidFill>
                <a:latin typeface="Montserrat" pitchFamily="2" charset="77"/>
                <a:ea typeface="Nunito Black" charset="0"/>
                <a:cs typeface="Nunito Black" charset="0"/>
              </a:rPr>
              <a:t>Primer modelo predicción de </a:t>
            </a:r>
          </a:p>
          <a:p>
            <a:pPr algn="ctr"/>
            <a:r>
              <a:rPr lang="es-CL" sz="2600" b="1" spc="600" dirty="0">
                <a:solidFill>
                  <a:schemeClr val="tx2"/>
                </a:solidFill>
                <a:latin typeface="Montserrat" pitchFamily="2" charset="77"/>
                <a:ea typeface="Nunito Black" charset="0"/>
                <a:cs typeface="Nunito Black" charset="0"/>
              </a:rPr>
              <a:t>consumos</a:t>
            </a:r>
            <a:endParaRPr lang="en-US" sz="2600" b="1" spc="600" dirty="0">
              <a:solidFill>
                <a:schemeClr val="tx2"/>
              </a:solidFill>
              <a:latin typeface="Montserrat" pitchFamily="2" charset="77"/>
              <a:ea typeface="Nunito Black" charset="0"/>
              <a:cs typeface="Nunito Black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5543107" y="3332087"/>
            <a:ext cx="33811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b="1" spc="600" dirty="0">
                <a:solidFill>
                  <a:srgbClr val="151540"/>
                </a:solidFill>
                <a:latin typeface="Montserrat" pitchFamily="2" charset="77"/>
              </a:rPr>
              <a:t>Joaquín Farias Muñoz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5699" y="150293"/>
            <a:ext cx="633667" cy="302936"/>
          </a:xfrm>
          <a:prstGeom prst="rect">
            <a:avLst/>
          </a:prstGeom>
        </p:spPr>
      </p:pic>
      <p:pic>
        <p:nvPicPr>
          <p:cNvPr id="6" name="Imagen 5" descr="Imagen que contiene Icono&#10;&#10;Descripción generada automáticamente">
            <a:extLst>
              <a:ext uri="{FF2B5EF4-FFF2-40B4-BE49-F238E27FC236}">
                <a16:creationId xmlns:a16="http://schemas.microsoft.com/office/drawing/2014/main" id="{53362FB5-64B1-4775-97BD-E0C3F5C559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6231" y="2237934"/>
            <a:ext cx="1324080" cy="1324080"/>
          </a:xfrm>
          <a:prstGeom prst="rect">
            <a:avLst/>
          </a:prstGeom>
        </p:spPr>
      </p:pic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0E308E77-A7C0-4480-8C91-6726C76A6BC9}"/>
              </a:ext>
            </a:extLst>
          </p:cNvPr>
          <p:cNvCxnSpPr>
            <a:stCxn id="11" idx="3"/>
            <a:endCxn id="6" idx="1"/>
          </p:cNvCxnSpPr>
          <p:nvPr/>
        </p:nvCxnSpPr>
        <p:spPr>
          <a:xfrm>
            <a:off x="1759527" y="2899974"/>
            <a:ext cx="1756704" cy="0"/>
          </a:xfrm>
          <a:prstGeom prst="straightConnector1">
            <a:avLst/>
          </a:prstGeom>
          <a:ln w="25400" cap="sq" cmpd="sng">
            <a:solidFill>
              <a:schemeClr val="accent1"/>
            </a:solidFill>
            <a:miter lim="800000"/>
            <a:headEnd type="triangle"/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  <a:reflection blurRad="6350" stA="50000" endA="275" endPos="40000" dist="1016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0680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D2C4E545-DCD7-440C-83FF-BFAAF20A7857}"/>
              </a:ext>
            </a:extLst>
          </p:cNvPr>
          <p:cNvSpPr txBox="1"/>
          <p:nvPr/>
        </p:nvSpPr>
        <p:spPr>
          <a:xfrm>
            <a:off x="3947959" y="606974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Se hicieron las predicciones para los dos primeros modelos:</a:t>
            </a:r>
          </a:p>
        </p:txBody>
      </p:sp>
      <p:pic>
        <p:nvPicPr>
          <p:cNvPr id="10" name="Picture 21">
            <a:extLst>
              <a:ext uri="{FF2B5EF4-FFF2-40B4-BE49-F238E27FC236}">
                <a16:creationId xmlns:a16="http://schemas.microsoft.com/office/drawing/2014/main" id="{F4B542E0-0378-4DEE-B9D6-6649F20691D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468838" y="-163563"/>
            <a:ext cx="2864393" cy="2807107"/>
          </a:xfrm>
          <a:prstGeom prst="rect">
            <a:avLst/>
          </a:prstGeom>
        </p:spPr>
      </p:pic>
      <p:sp>
        <p:nvSpPr>
          <p:cNvPr id="12" name="TextBox 26">
            <a:extLst>
              <a:ext uri="{FF2B5EF4-FFF2-40B4-BE49-F238E27FC236}">
                <a16:creationId xmlns:a16="http://schemas.microsoft.com/office/drawing/2014/main" id="{156ADD59-F04F-48D7-AEB5-67A10D19B2BD}"/>
              </a:ext>
            </a:extLst>
          </p:cNvPr>
          <p:cNvSpPr txBox="1"/>
          <p:nvPr/>
        </p:nvSpPr>
        <p:spPr>
          <a:xfrm>
            <a:off x="1121143" y="649773"/>
            <a:ext cx="1559781" cy="1054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000"/>
              </a:lnSpc>
            </a:pPr>
            <a:r>
              <a:rPr lang="es-CL" sz="19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Resultados generales</a:t>
            </a: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F1F1B483-F4FA-4095-8AED-CCB8559BFD18}"/>
              </a:ext>
            </a:extLst>
          </p:cNvPr>
          <p:cNvCxnSpPr>
            <a:cxnSpLocks/>
          </p:cNvCxnSpPr>
          <p:nvPr/>
        </p:nvCxnSpPr>
        <p:spPr>
          <a:xfrm>
            <a:off x="4066715" y="1439148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0A2AC260-465F-44E8-8093-2CDCB69F4579}"/>
              </a:ext>
            </a:extLst>
          </p:cNvPr>
          <p:cNvCxnSpPr>
            <a:cxnSpLocks/>
          </p:cNvCxnSpPr>
          <p:nvPr/>
        </p:nvCxnSpPr>
        <p:spPr>
          <a:xfrm>
            <a:off x="4066715" y="2097239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92AA2DF2-2F42-47A2-9C77-C9E014625E73}"/>
              </a:ext>
            </a:extLst>
          </p:cNvPr>
          <p:cNvSpPr txBox="1"/>
          <p:nvPr/>
        </p:nvSpPr>
        <p:spPr>
          <a:xfrm>
            <a:off x="4797528" y="1284129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Series de tiempo con temperaturas máximas, para Cme solo claves DL (Diferencia de Lectura).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95F6B538-97C3-4E32-80D0-EDE1A7AC1FFF}"/>
              </a:ext>
            </a:extLst>
          </p:cNvPr>
          <p:cNvSpPr txBox="1"/>
          <p:nvPr/>
        </p:nvSpPr>
        <p:spPr>
          <a:xfrm>
            <a:off x="4797527" y="1946979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Series de tiempo con temperaturas máximas, para Cme en todas las claves de Facturación.</a:t>
            </a:r>
            <a:endParaRPr lang="es-CL" dirty="0">
              <a:solidFill>
                <a:schemeClr val="tx2"/>
              </a:solidFill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49C16908-80BD-4501-AAC2-F298014DC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925199"/>
              </p:ext>
            </p:extLst>
          </p:nvPr>
        </p:nvGraphicFramePr>
        <p:xfrm>
          <a:off x="4274127" y="2755330"/>
          <a:ext cx="3597279" cy="741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99093">
                  <a:extLst>
                    <a:ext uri="{9D8B030D-6E8A-4147-A177-3AD203B41FA5}">
                      <a16:colId xmlns:a16="http://schemas.microsoft.com/office/drawing/2014/main" val="1428329392"/>
                    </a:ext>
                  </a:extLst>
                </a:gridCol>
                <a:gridCol w="1199093">
                  <a:extLst>
                    <a:ext uri="{9D8B030D-6E8A-4147-A177-3AD203B41FA5}">
                      <a16:colId xmlns:a16="http://schemas.microsoft.com/office/drawing/2014/main" val="2773205009"/>
                    </a:ext>
                  </a:extLst>
                </a:gridCol>
                <a:gridCol w="1199093">
                  <a:extLst>
                    <a:ext uri="{9D8B030D-6E8A-4147-A177-3AD203B41FA5}">
                      <a16:colId xmlns:a16="http://schemas.microsoft.com/office/drawing/2014/main" val="10988344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Modelo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Cme solo DL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Cme general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985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>
                          <a:solidFill>
                            <a:schemeClr val="tx2"/>
                          </a:solidFill>
                        </a:rPr>
                        <a:t>R2 promedio</a:t>
                      </a:r>
                      <a:endParaRPr lang="es-CL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>
                          <a:solidFill>
                            <a:schemeClr val="tx2"/>
                          </a:solidFill>
                        </a:rPr>
                        <a:t>0,8982</a:t>
                      </a:r>
                      <a:endParaRPr lang="es-CL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>
                          <a:solidFill>
                            <a:schemeClr val="tx2"/>
                          </a:solidFill>
                        </a:rPr>
                        <a:t>0,9051</a:t>
                      </a:r>
                      <a:endParaRPr lang="es-CL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025411"/>
                  </a:ext>
                </a:extLst>
              </a:tr>
            </a:tbl>
          </a:graphicData>
        </a:graphic>
      </p:graphicFrame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02226CE4-E315-4B4B-8F67-CA9A2D355453}"/>
              </a:ext>
            </a:extLst>
          </p:cNvPr>
          <p:cNvSpPr/>
          <p:nvPr/>
        </p:nvSpPr>
        <p:spPr>
          <a:xfrm>
            <a:off x="184537" y="2562305"/>
            <a:ext cx="2774536" cy="2001076"/>
          </a:xfrm>
          <a:prstGeom prst="roundRect">
            <a:avLst/>
          </a:prstGeom>
          <a:solidFill>
            <a:srgbClr val="FF69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D5205AAB-0D78-446D-88B7-ADA2B7E8AD87}"/>
              </a:ext>
            </a:extLst>
          </p:cNvPr>
          <p:cNvSpPr/>
          <p:nvPr/>
        </p:nvSpPr>
        <p:spPr>
          <a:xfrm>
            <a:off x="302986" y="2731440"/>
            <a:ext cx="25376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b="1" dirty="0">
                <a:solidFill>
                  <a:schemeClr val="tx2"/>
                </a:solidFill>
              </a:rPr>
              <a:t>Cabe destacar que en muchos meses en algunos meses de algunas segmentaciones no existen clientes con clave de facturación “DL” , por lo que no existen datos en ese mes. Esto implica que no puede hacerse una serie temporal real.</a:t>
            </a:r>
          </a:p>
        </p:txBody>
      </p:sp>
    </p:spTree>
    <p:extLst>
      <p:ext uri="{BB962C8B-B14F-4D97-AF65-F5344CB8AC3E}">
        <p14:creationId xmlns:p14="http://schemas.microsoft.com/office/powerpoint/2010/main" val="31475333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D2C4E545-DCD7-440C-83FF-BFAAF20A7857}"/>
              </a:ext>
            </a:extLst>
          </p:cNvPr>
          <p:cNvSpPr txBox="1"/>
          <p:nvPr/>
        </p:nvSpPr>
        <p:spPr>
          <a:xfrm>
            <a:off x="3947959" y="240729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Diferencia de consumos por mes modelo </a:t>
            </a:r>
            <a:r>
              <a:rPr lang="es-CL" dirty="0" err="1">
                <a:solidFill>
                  <a:schemeClr val="tx2"/>
                </a:solidFill>
              </a:rPr>
              <a:t>Cme</a:t>
            </a:r>
            <a:r>
              <a:rPr lang="es-CL" dirty="0">
                <a:solidFill>
                  <a:schemeClr val="tx2"/>
                </a:solidFill>
              </a:rPr>
              <a:t> solo “DL”:</a:t>
            </a:r>
          </a:p>
        </p:txBody>
      </p:sp>
      <p:pic>
        <p:nvPicPr>
          <p:cNvPr id="10" name="Picture 21">
            <a:extLst>
              <a:ext uri="{FF2B5EF4-FFF2-40B4-BE49-F238E27FC236}">
                <a16:creationId xmlns:a16="http://schemas.microsoft.com/office/drawing/2014/main" id="{F4B542E0-0378-4DEE-B9D6-6649F20691D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468838" y="-163563"/>
            <a:ext cx="2864393" cy="2807107"/>
          </a:xfrm>
          <a:prstGeom prst="rect">
            <a:avLst/>
          </a:prstGeom>
        </p:spPr>
      </p:pic>
      <p:sp>
        <p:nvSpPr>
          <p:cNvPr id="12" name="TextBox 26">
            <a:extLst>
              <a:ext uri="{FF2B5EF4-FFF2-40B4-BE49-F238E27FC236}">
                <a16:creationId xmlns:a16="http://schemas.microsoft.com/office/drawing/2014/main" id="{156ADD59-F04F-48D7-AEB5-67A10D19B2BD}"/>
              </a:ext>
            </a:extLst>
          </p:cNvPr>
          <p:cNvSpPr txBox="1"/>
          <p:nvPr/>
        </p:nvSpPr>
        <p:spPr>
          <a:xfrm>
            <a:off x="1121143" y="649773"/>
            <a:ext cx="1559781" cy="1054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000"/>
              </a:lnSpc>
            </a:pPr>
            <a:r>
              <a:rPr lang="es-CL" sz="19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Resultados generales</a:t>
            </a:r>
          </a:p>
        </p:txBody>
      </p:sp>
      <p:graphicFrame>
        <p:nvGraphicFramePr>
          <p:cNvPr id="3" name="Tabla 4">
            <a:extLst>
              <a:ext uri="{FF2B5EF4-FFF2-40B4-BE49-F238E27FC236}">
                <a16:creationId xmlns:a16="http://schemas.microsoft.com/office/drawing/2014/main" id="{6AC4C18C-1B24-4B35-8D09-8BEB601872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809784"/>
              </p:ext>
            </p:extLst>
          </p:nvPr>
        </p:nvGraphicFramePr>
        <p:xfrm>
          <a:off x="3276600" y="761249"/>
          <a:ext cx="5673438" cy="41073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45573">
                  <a:extLst>
                    <a:ext uri="{9D8B030D-6E8A-4147-A177-3AD203B41FA5}">
                      <a16:colId xmlns:a16="http://schemas.microsoft.com/office/drawing/2014/main" val="2497901321"/>
                    </a:ext>
                  </a:extLst>
                </a:gridCol>
                <a:gridCol w="945573">
                  <a:extLst>
                    <a:ext uri="{9D8B030D-6E8A-4147-A177-3AD203B41FA5}">
                      <a16:colId xmlns:a16="http://schemas.microsoft.com/office/drawing/2014/main" val="2440758395"/>
                    </a:ext>
                  </a:extLst>
                </a:gridCol>
                <a:gridCol w="945573">
                  <a:extLst>
                    <a:ext uri="{9D8B030D-6E8A-4147-A177-3AD203B41FA5}">
                      <a16:colId xmlns:a16="http://schemas.microsoft.com/office/drawing/2014/main" val="2346530159"/>
                    </a:ext>
                  </a:extLst>
                </a:gridCol>
                <a:gridCol w="945573">
                  <a:extLst>
                    <a:ext uri="{9D8B030D-6E8A-4147-A177-3AD203B41FA5}">
                      <a16:colId xmlns:a16="http://schemas.microsoft.com/office/drawing/2014/main" val="3601640823"/>
                    </a:ext>
                  </a:extLst>
                </a:gridCol>
                <a:gridCol w="945573">
                  <a:extLst>
                    <a:ext uri="{9D8B030D-6E8A-4147-A177-3AD203B41FA5}">
                      <a16:colId xmlns:a16="http://schemas.microsoft.com/office/drawing/2014/main" val="778285595"/>
                    </a:ext>
                  </a:extLst>
                </a:gridCol>
                <a:gridCol w="945573">
                  <a:extLst>
                    <a:ext uri="{9D8B030D-6E8A-4147-A177-3AD203B41FA5}">
                      <a16:colId xmlns:a16="http://schemas.microsoft.com/office/drawing/2014/main" val="3081921969"/>
                    </a:ext>
                  </a:extLst>
                </a:gridCol>
              </a:tblGrid>
              <a:tr h="355529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Año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Mes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Consumo real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Predicción (m3)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Diferencia</a:t>
                      </a:r>
                    </a:p>
                    <a:p>
                      <a:pPr algn="ctr"/>
                      <a:r>
                        <a:rPr lang="es-MX" dirty="0"/>
                        <a:t>(m3)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Diferencia (%)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61496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2018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6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11102086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11728441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-626354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-9.12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261222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2018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7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10426024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10899810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-473786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-7.3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902781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2018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8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10763300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10717526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45774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3.69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5449135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2018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11128151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10803345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324805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-0.81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46535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2018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11756742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11473914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282827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0.39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691819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2018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11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12531874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11879553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652321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6.53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24629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2018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12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13379568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12587791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791777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3.97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5976675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13850670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13655212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195457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-4.26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226410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14398812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14115461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283350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774552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3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14347435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14559286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-211850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493591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4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12908450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13765294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-856843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-6.23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031224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5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12108449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12870899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-762449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-8.88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6300933"/>
                  </a:ext>
                </a:extLst>
              </a:tr>
            </a:tbl>
          </a:graphicData>
        </a:graphic>
      </p:graphicFrame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7688630F-384D-465D-BAD1-8AACA7D37503}"/>
              </a:ext>
            </a:extLst>
          </p:cNvPr>
          <p:cNvSpPr/>
          <p:nvPr/>
        </p:nvSpPr>
        <p:spPr>
          <a:xfrm>
            <a:off x="184537" y="2562305"/>
            <a:ext cx="2774536" cy="2001076"/>
          </a:xfrm>
          <a:prstGeom prst="roundRect">
            <a:avLst/>
          </a:prstGeom>
          <a:solidFill>
            <a:srgbClr val="FF69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DAB7BC0-2F5F-4C93-8AD6-F501C4DEF0B0}"/>
              </a:ext>
            </a:extLst>
          </p:cNvPr>
          <p:cNvSpPr/>
          <p:nvPr/>
        </p:nvSpPr>
        <p:spPr>
          <a:xfrm>
            <a:off x="302986" y="2731440"/>
            <a:ext cx="25376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b="1" dirty="0">
                <a:solidFill>
                  <a:schemeClr val="tx2"/>
                </a:solidFill>
              </a:rPr>
              <a:t>Cabe destacar que en muchos meses en algunos meses de algunas segmentaciones no existen clientes con clave de facturación “DL” , por lo que no existen datos en ese mes. Esto implica que no puede hacerse una serie temporal real.</a:t>
            </a:r>
          </a:p>
        </p:txBody>
      </p:sp>
    </p:spTree>
    <p:extLst>
      <p:ext uri="{BB962C8B-B14F-4D97-AF65-F5344CB8AC3E}">
        <p14:creationId xmlns:p14="http://schemas.microsoft.com/office/powerpoint/2010/main" val="322828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D2C4E545-DCD7-440C-83FF-BFAAF20A7857}"/>
              </a:ext>
            </a:extLst>
          </p:cNvPr>
          <p:cNvSpPr txBox="1"/>
          <p:nvPr/>
        </p:nvSpPr>
        <p:spPr>
          <a:xfrm>
            <a:off x="3947959" y="380504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Diferencia de consumos por mes modelo </a:t>
            </a:r>
            <a:r>
              <a:rPr lang="es-CL" dirty="0" err="1">
                <a:solidFill>
                  <a:schemeClr val="tx2"/>
                </a:solidFill>
              </a:rPr>
              <a:t>Cme</a:t>
            </a:r>
            <a:r>
              <a:rPr lang="es-CL" dirty="0">
                <a:solidFill>
                  <a:schemeClr val="tx2"/>
                </a:solidFill>
              </a:rPr>
              <a:t> solo “DL”:</a:t>
            </a:r>
          </a:p>
        </p:txBody>
      </p:sp>
      <p:pic>
        <p:nvPicPr>
          <p:cNvPr id="10" name="Picture 21">
            <a:extLst>
              <a:ext uri="{FF2B5EF4-FFF2-40B4-BE49-F238E27FC236}">
                <a16:creationId xmlns:a16="http://schemas.microsoft.com/office/drawing/2014/main" id="{F4B542E0-0378-4DEE-B9D6-6649F20691D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468838" y="-163563"/>
            <a:ext cx="2864393" cy="2807107"/>
          </a:xfrm>
          <a:prstGeom prst="rect">
            <a:avLst/>
          </a:prstGeom>
        </p:spPr>
      </p:pic>
      <p:sp>
        <p:nvSpPr>
          <p:cNvPr id="12" name="TextBox 26">
            <a:extLst>
              <a:ext uri="{FF2B5EF4-FFF2-40B4-BE49-F238E27FC236}">
                <a16:creationId xmlns:a16="http://schemas.microsoft.com/office/drawing/2014/main" id="{156ADD59-F04F-48D7-AEB5-67A10D19B2BD}"/>
              </a:ext>
            </a:extLst>
          </p:cNvPr>
          <p:cNvSpPr txBox="1"/>
          <p:nvPr/>
        </p:nvSpPr>
        <p:spPr>
          <a:xfrm>
            <a:off x="1121143" y="649773"/>
            <a:ext cx="1559781" cy="1054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000"/>
              </a:lnSpc>
            </a:pPr>
            <a:r>
              <a:rPr lang="es-CL" sz="19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Resultados generales</a:t>
            </a:r>
          </a:p>
        </p:txBody>
      </p:sp>
      <p:graphicFrame>
        <p:nvGraphicFramePr>
          <p:cNvPr id="3" name="Tabla 4">
            <a:extLst>
              <a:ext uri="{FF2B5EF4-FFF2-40B4-BE49-F238E27FC236}">
                <a16:creationId xmlns:a16="http://schemas.microsoft.com/office/drawing/2014/main" id="{6AC4C18C-1B24-4B35-8D09-8BEB601872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998159"/>
              </p:ext>
            </p:extLst>
          </p:nvPr>
        </p:nvGraphicFramePr>
        <p:xfrm>
          <a:off x="3193473" y="888335"/>
          <a:ext cx="5590314" cy="41073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31719">
                  <a:extLst>
                    <a:ext uri="{9D8B030D-6E8A-4147-A177-3AD203B41FA5}">
                      <a16:colId xmlns:a16="http://schemas.microsoft.com/office/drawing/2014/main" val="2497901321"/>
                    </a:ext>
                  </a:extLst>
                </a:gridCol>
                <a:gridCol w="931719">
                  <a:extLst>
                    <a:ext uri="{9D8B030D-6E8A-4147-A177-3AD203B41FA5}">
                      <a16:colId xmlns:a16="http://schemas.microsoft.com/office/drawing/2014/main" val="2440758395"/>
                    </a:ext>
                  </a:extLst>
                </a:gridCol>
                <a:gridCol w="931719">
                  <a:extLst>
                    <a:ext uri="{9D8B030D-6E8A-4147-A177-3AD203B41FA5}">
                      <a16:colId xmlns:a16="http://schemas.microsoft.com/office/drawing/2014/main" val="2388147398"/>
                    </a:ext>
                  </a:extLst>
                </a:gridCol>
                <a:gridCol w="931719">
                  <a:extLst>
                    <a:ext uri="{9D8B030D-6E8A-4147-A177-3AD203B41FA5}">
                      <a16:colId xmlns:a16="http://schemas.microsoft.com/office/drawing/2014/main" val="2469226602"/>
                    </a:ext>
                  </a:extLst>
                </a:gridCol>
                <a:gridCol w="931719">
                  <a:extLst>
                    <a:ext uri="{9D8B030D-6E8A-4147-A177-3AD203B41FA5}">
                      <a16:colId xmlns:a16="http://schemas.microsoft.com/office/drawing/2014/main" val="778285595"/>
                    </a:ext>
                  </a:extLst>
                </a:gridCol>
                <a:gridCol w="931719">
                  <a:extLst>
                    <a:ext uri="{9D8B030D-6E8A-4147-A177-3AD203B41FA5}">
                      <a16:colId xmlns:a16="http://schemas.microsoft.com/office/drawing/2014/main" val="1812398366"/>
                    </a:ext>
                  </a:extLst>
                </a:gridCol>
              </a:tblGrid>
              <a:tr h="30036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Año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Mes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Consumo real (m3)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Predicción (m3)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Diferencia(m3)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Diferencia (%)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61496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6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11429675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11926814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-497138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-9.26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261222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7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10892209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11244551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-352341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-4.06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902781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8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11243523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11171582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71940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-0.55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5449135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11608939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11205808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403130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2.02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46535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11944409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/>
                        <a:t>11841653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102755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4.031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691819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11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12235563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11909914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325648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-0.60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24629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12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13036095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12361568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674526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6.52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5976675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2020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13709966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13299785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410180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2.44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226410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2020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14053236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13912779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140456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-0.71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774552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2020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3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13820214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14117739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-297524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-0.58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493591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2020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4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11990269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12676226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-685956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-10.68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031224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2020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5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11276268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11744911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-468642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-14.55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135122"/>
                  </a:ext>
                </a:extLst>
              </a:tr>
            </a:tbl>
          </a:graphicData>
        </a:graphic>
      </p:graphicFrame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EA39AA47-4AF8-42CF-B4BD-015EE3472577}"/>
              </a:ext>
            </a:extLst>
          </p:cNvPr>
          <p:cNvSpPr/>
          <p:nvPr/>
        </p:nvSpPr>
        <p:spPr>
          <a:xfrm>
            <a:off x="184537" y="2562305"/>
            <a:ext cx="2774536" cy="2001076"/>
          </a:xfrm>
          <a:prstGeom prst="roundRect">
            <a:avLst/>
          </a:prstGeom>
          <a:solidFill>
            <a:srgbClr val="FF69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E9155C3-C8B5-45C8-9D40-B437E4FD08EA}"/>
              </a:ext>
            </a:extLst>
          </p:cNvPr>
          <p:cNvSpPr/>
          <p:nvPr/>
        </p:nvSpPr>
        <p:spPr>
          <a:xfrm>
            <a:off x="302986" y="2731440"/>
            <a:ext cx="25376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b="1" dirty="0">
                <a:solidFill>
                  <a:schemeClr val="tx2"/>
                </a:solidFill>
              </a:rPr>
              <a:t>Cabe destacar que en muchos meses en algunos meses de algunas segmentaciones no existen clientes con clave de facturación “DL” , por lo que no existen datos en ese mes. Esto implica que no puede hacerse una serie temporal real.</a:t>
            </a:r>
          </a:p>
        </p:txBody>
      </p:sp>
    </p:spTree>
    <p:extLst>
      <p:ext uri="{BB962C8B-B14F-4D97-AF65-F5344CB8AC3E}">
        <p14:creationId xmlns:p14="http://schemas.microsoft.com/office/powerpoint/2010/main" val="42846299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pic>
        <p:nvPicPr>
          <p:cNvPr id="10" name="Picture 21">
            <a:extLst>
              <a:ext uri="{FF2B5EF4-FFF2-40B4-BE49-F238E27FC236}">
                <a16:creationId xmlns:a16="http://schemas.microsoft.com/office/drawing/2014/main" id="{F4B542E0-0378-4DEE-B9D6-6649F20691D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468838" y="-163563"/>
            <a:ext cx="2864393" cy="2807107"/>
          </a:xfrm>
          <a:prstGeom prst="rect">
            <a:avLst/>
          </a:prstGeom>
        </p:spPr>
      </p:pic>
      <p:sp>
        <p:nvSpPr>
          <p:cNvPr id="12" name="TextBox 26">
            <a:extLst>
              <a:ext uri="{FF2B5EF4-FFF2-40B4-BE49-F238E27FC236}">
                <a16:creationId xmlns:a16="http://schemas.microsoft.com/office/drawing/2014/main" id="{156ADD59-F04F-48D7-AEB5-67A10D19B2BD}"/>
              </a:ext>
            </a:extLst>
          </p:cNvPr>
          <p:cNvSpPr txBox="1"/>
          <p:nvPr/>
        </p:nvSpPr>
        <p:spPr>
          <a:xfrm>
            <a:off x="1121143" y="649773"/>
            <a:ext cx="1559781" cy="1054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000"/>
              </a:lnSpc>
            </a:pPr>
            <a:r>
              <a:rPr lang="es-CL" sz="19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Resultados generales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D06F06E-BF5B-409D-B067-EEA146D4C301}"/>
              </a:ext>
            </a:extLst>
          </p:cNvPr>
          <p:cNvSpPr txBox="1"/>
          <p:nvPr/>
        </p:nvSpPr>
        <p:spPr>
          <a:xfrm>
            <a:off x="3901101" y="380504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Diferencia de consumos por mes modelo </a:t>
            </a:r>
            <a:r>
              <a:rPr lang="es-CL" dirty="0" err="1">
                <a:solidFill>
                  <a:schemeClr val="tx2"/>
                </a:solidFill>
              </a:rPr>
              <a:t>Cme</a:t>
            </a:r>
            <a:r>
              <a:rPr lang="es-CL" dirty="0">
                <a:solidFill>
                  <a:schemeClr val="tx2"/>
                </a:solidFill>
              </a:rPr>
              <a:t> general:</a:t>
            </a:r>
          </a:p>
        </p:txBody>
      </p:sp>
      <p:graphicFrame>
        <p:nvGraphicFramePr>
          <p:cNvPr id="21" name="Tabla 4">
            <a:extLst>
              <a:ext uri="{FF2B5EF4-FFF2-40B4-BE49-F238E27FC236}">
                <a16:creationId xmlns:a16="http://schemas.microsoft.com/office/drawing/2014/main" id="{B34020AA-CACA-4AC2-9D87-5E1173702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163657"/>
              </p:ext>
            </p:extLst>
          </p:nvPr>
        </p:nvGraphicFramePr>
        <p:xfrm>
          <a:off x="3262745" y="888335"/>
          <a:ext cx="5645730" cy="41073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940955">
                  <a:extLst>
                    <a:ext uri="{9D8B030D-6E8A-4147-A177-3AD203B41FA5}">
                      <a16:colId xmlns:a16="http://schemas.microsoft.com/office/drawing/2014/main" val="2497901321"/>
                    </a:ext>
                  </a:extLst>
                </a:gridCol>
                <a:gridCol w="940955">
                  <a:extLst>
                    <a:ext uri="{9D8B030D-6E8A-4147-A177-3AD203B41FA5}">
                      <a16:colId xmlns:a16="http://schemas.microsoft.com/office/drawing/2014/main" val="2440758395"/>
                    </a:ext>
                  </a:extLst>
                </a:gridCol>
                <a:gridCol w="940955">
                  <a:extLst>
                    <a:ext uri="{9D8B030D-6E8A-4147-A177-3AD203B41FA5}">
                      <a16:colId xmlns:a16="http://schemas.microsoft.com/office/drawing/2014/main" val="1246096530"/>
                    </a:ext>
                  </a:extLst>
                </a:gridCol>
                <a:gridCol w="940955">
                  <a:extLst>
                    <a:ext uri="{9D8B030D-6E8A-4147-A177-3AD203B41FA5}">
                      <a16:colId xmlns:a16="http://schemas.microsoft.com/office/drawing/2014/main" val="2891546799"/>
                    </a:ext>
                  </a:extLst>
                </a:gridCol>
                <a:gridCol w="940955">
                  <a:extLst>
                    <a:ext uri="{9D8B030D-6E8A-4147-A177-3AD203B41FA5}">
                      <a16:colId xmlns:a16="http://schemas.microsoft.com/office/drawing/2014/main" val="778285595"/>
                    </a:ext>
                  </a:extLst>
                </a:gridCol>
                <a:gridCol w="940955">
                  <a:extLst>
                    <a:ext uri="{9D8B030D-6E8A-4147-A177-3AD203B41FA5}">
                      <a16:colId xmlns:a16="http://schemas.microsoft.com/office/drawing/2014/main" val="3037184055"/>
                    </a:ext>
                  </a:extLst>
                </a:gridCol>
              </a:tblGrid>
              <a:tr h="30036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Año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Mes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Consumo real (m3)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Predicción (m3)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Diferencia (m3)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Diferencia (%)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61496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6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12117624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12887076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-769451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-4.78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261222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7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11435943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12087446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-651503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4.33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902781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8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11602352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11509389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92962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-4.16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5449135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11944587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11678976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265611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5.83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46535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12441532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12059411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382120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0.77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691819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11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13223124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12561550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661573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3.26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24629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2019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12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14167759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13346521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821237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5976675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2020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14661468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14259197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402270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-4.26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226410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2020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15236727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14798272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438454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2.28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774552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2020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3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15011952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15236250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-224298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-2.44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493591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2020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4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13633086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14805320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-1172233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-6.68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031224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2020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5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12783640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13587172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-803531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7.78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135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09017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pic>
        <p:nvPicPr>
          <p:cNvPr id="10" name="Picture 21">
            <a:extLst>
              <a:ext uri="{FF2B5EF4-FFF2-40B4-BE49-F238E27FC236}">
                <a16:creationId xmlns:a16="http://schemas.microsoft.com/office/drawing/2014/main" id="{F4B542E0-0378-4DEE-B9D6-6649F20691D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468838" y="-163563"/>
            <a:ext cx="2864393" cy="2807107"/>
          </a:xfrm>
          <a:prstGeom prst="rect">
            <a:avLst/>
          </a:prstGeom>
        </p:spPr>
      </p:pic>
      <p:sp>
        <p:nvSpPr>
          <p:cNvPr id="12" name="TextBox 26">
            <a:extLst>
              <a:ext uri="{FF2B5EF4-FFF2-40B4-BE49-F238E27FC236}">
                <a16:creationId xmlns:a16="http://schemas.microsoft.com/office/drawing/2014/main" id="{156ADD59-F04F-48D7-AEB5-67A10D19B2BD}"/>
              </a:ext>
            </a:extLst>
          </p:cNvPr>
          <p:cNvSpPr txBox="1"/>
          <p:nvPr/>
        </p:nvSpPr>
        <p:spPr>
          <a:xfrm>
            <a:off x="1121143" y="649773"/>
            <a:ext cx="1559781" cy="1054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000"/>
              </a:lnSpc>
            </a:pPr>
            <a:r>
              <a:rPr lang="es-CL" sz="19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Resultados generales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D06F06E-BF5B-409D-B067-EEA146D4C301}"/>
              </a:ext>
            </a:extLst>
          </p:cNvPr>
          <p:cNvSpPr txBox="1"/>
          <p:nvPr/>
        </p:nvSpPr>
        <p:spPr>
          <a:xfrm>
            <a:off x="3947959" y="347031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Diferencia de consumos por mes modelo </a:t>
            </a:r>
            <a:r>
              <a:rPr lang="es-CL" dirty="0" err="1">
                <a:solidFill>
                  <a:schemeClr val="tx2"/>
                </a:solidFill>
              </a:rPr>
              <a:t>Cme</a:t>
            </a:r>
            <a:r>
              <a:rPr lang="es-CL" dirty="0">
                <a:solidFill>
                  <a:schemeClr val="tx2"/>
                </a:solidFill>
              </a:rPr>
              <a:t> general:</a:t>
            </a:r>
          </a:p>
        </p:txBody>
      </p:sp>
      <p:graphicFrame>
        <p:nvGraphicFramePr>
          <p:cNvPr id="7" name="Tabla 4">
            <a:extLst>
              <a:ext uri="{FF2B5EF4-FFF2-40B4-BE49-F238E27FC236}">
                <a16:creationId xmlns:a16="http://schemas.microsoft.com/office/drawing/2014/main" id="{2A890761-E37A-41CD-9EF8-AB54B7C671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341055"/>
              </p:ext>
            </p:extLst>
          </p:nvPr>
        </p:nvGraphicFramePr>
        <p:xfrm>
          <a:off x="3269673" y="921074"/>
          <a:ext cx="5638800" cy="41073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939800">
                  <a:extLst>
                    <a:ext uri="{9D8B030D-6E8A-4147-A177-3AD203B41FA5}">
                      <a16:colId xmlns:a16="http://schemas.microsoft.com/office/drawing/2014/main" val="2497901321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2440758395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3996775172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307338771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778285595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1367701792"/>
                    </a:ext>
                  </a:extLst>
                </a:gridCol>
              </a:tblGrid>
              <a:tr h="300365"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Año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Mes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Consumo real (m3)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Predicción (m3)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Diferencia (m3)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Diferencia (%)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61496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2019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6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12130778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12763168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-632389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-10.74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261222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u="none" dirty="0"/>
                        <a:t>2019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7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11697624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12130227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-432603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-1.34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902781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u="none" dirty="0"/>
                        <a:t>2019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8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11978088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11815320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162768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0.16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5449135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u="none" dirty="0"/>
                        <a:t>2019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9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12404061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12059582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344479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2.76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46535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u="none" dirty="0"/>
                        <a:t>2019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10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12680290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12488457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12488457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2.92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691819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u="none" dirty="0"/>
                        <a:t>2019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11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12984037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12757990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226046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1.05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246297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u="none" dirty="0"/>
                        <a:t>2019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12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13719992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13246031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473960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6.20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5976675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u="none" dirty="0"/>
                        <a:t>2020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1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14454334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13863284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591049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5.37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226410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u="none" dirty="0"/>
                        <a:t>2020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2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14933706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14582098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351608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-0.10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774552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u="none" dirty="0"/>
                        <a:t>2020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3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14620927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14902286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-281358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-3.38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493591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u="none" dirty="0"/>
                        <a:t>2020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4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13194468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14403124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-1208656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-8.68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031224"/>
                  </a:ext>
                </a:extLst>
              </a:tr>
              <a:tr h="30036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u="none" dirty="0"/>
                        <a:t>2020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u="none" dirty="0"/>
                        <a:t>5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12298264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13143967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-845702</a:t>
                      </a:r>
                      <a:endParaRPr lang="es-CL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dirty="0"/>
                        <a:t>-16.28</a:t>
                      </a:r>
                      <a:endParaRPr lang="es-CL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135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42277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pic>
        <p:nvPicPr>
          <p:cNvPr id="10" name="Picture 21">
            <a:extLst>
              <a:ext uri="{FF2B5EF4-FFF2-40B4-BE49-F238E27FC236}">
                <a16:creationId xmlns:a16="http://schemas.microsoft.com/office/drawing/2014/main" id="{F4B542E0-0378-4DEE-B9D6-6649F20691D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468838" y="-163563"/>
            <a:ext cx="2864393" cy="2807107"/>
          </a:xfrm>
          <a:prstGeom prst="rect">
            <a:avLst/>
          </a:prstGeom>
        </p:spPr>
      </p:pic>
      <p:sp>
        <p:nvSpPr>
          <p:cNvPr id="12" name="TextBox 26">
            <a:extLst>
              <a:ext uri="{FF2B5EF4-FFF2-40B4-BE49-F238E27FC236}">
                <a16:creationId xmlns:a16="http://schemas.microsoft.com/office/drawing/2014/main" id="{156ADD59-F04F-48D7-AEB5-67A10D19B2BD}"/>
              </a:ext>
            </a:extLst>
          </p:cNvPr>
          <p:cNvSpPr txBox="1"/>
          <p:nvPr/>
        </p:nvSpPr>
        <p:spPr>
          <a:xfrm>
            <a:off x="1121143" y="808974"/>
            <a:ext cx="1559781" cy="862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s-CL" sz="19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Posibles nuevas estaciones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92AA2DF2-2F42-47A2-9C77-C9E014625E73}"/>
              </a:ext>
            </a:extLst>
          </p:cNvPr>
          <p:cNvSpPr txBox="1"/>
          <p:nvPr/>
        </p:nvSpPr>
        <p:spPr>
          <a:xfrm>
            <a:off x="4797530" y="842993"/>
            <a:ext cx="3559269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Se investigo la existencia de nuevas estaciones meteorológicas para las localidades de Los Andes/San Felipe y/o Ovalle.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3F857BCF-3FF5-421B-810D-52179DD7F64E}"/>
              </a:ext>
            </a:extLst>
          </p:cNvPr>
          <p:cNvCxnSpPr>
            <a:cxnSpLocks/>
          </p:cNvCxnSpPr>
          <p:nvPr/>
        </p:nvCxnSpPr>
        <p:spPr>
          <a:xfrm>
            <a:off x="3732278" y="1012091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99F7D6E8-9BB5-4120-99E3-F7144E467942}"/>
              </a:ext>
            </a:extLst>
          </p:cNvPr>
          <p:cNvSpPr txBox="1"/>
          <p:nvPr/>
        </p:nvSpPr>
        <p:spPr>
          <a:xfrm>
            <a:off x="4797530" y="1717839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Para Ovalle no se encontró ninguna con datos completos.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87077B67-EF65-4D52-BE6C-605FD530B185}"/>
              </a:ext>
            </a:extLst>
          </p:cNvPr>
          <p:cNvCxnSpPr>
            <a:cxnSpLocks/>
          </p:cNvCxnSpPr>
          <p:nvPr/>
        </p:nvCxnSpPr>
        <p:spPr>
          <a:xfrm>
            <a:off x="3732278" y="1886937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A350474A-5427-4E03-A9A7-975E024267AD}"/>
              </a:ext>
            </a:extLst>
          </p:cNvPr>
          <p:cNvSpPr txBox="1"/>
          <p:nvPr/>
        </p:nvSpPr>
        <p:spPr>
          <a:xfrm>
            <a:off x="4758945" y="2401571"/>
            <a:ext cx="35592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Para Los Andes/San Felipe no se encontró ninguna con datos completos. Pero, se encontraron dos que juntas podrían “completar los datos”.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8ACF42B3-4B54-40DD-BCEA-078FDC9B21AB}"/>
              </a:ext>
            </a:extLst>
          </p:cNvPr>
          <p:cNvCxnSpPr>
            <a:cxnSpLocks/>
          </p:cNvCxnSpPr>
          <p:nvPr/>
        </p:nvCxnSpPr>
        <p:spPr>
          <a:xfrm>
            <a:off x="3693693" y="2570669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7BB0822B-1BD5-48D0-B853-27FB5DF619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672" y="3445515"/>
            <a:ext cx="3563834" cy="12424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79EE1E8-42F7-4A91-8D7A-8CC03BEC4D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4059" y="3395458"/>
            <a:ext cx="3559269" cy="1235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513577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pic>
        <p:nvPicPr>
          <p:cNvPr id="10" name="Picture 21">
            <a:extLst>
              <a:ext uri="{FF2B5EF4-FFF2-40B4-BE49-F238E27FC236}">
                <a16:creationId xmlns:a16="http://schemas.microsoft.com/office/drawing/2014/main" id="{F4B542E0-0378-4DEE-B9D6-6649F20691D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468838" y="-163563"/>
            <a:ext cx="2864393" cy="2807107"/>
          </a:xfrm>
          <a:prstGeom prst="rect">
            <a:avLst/>
          </a:prstGeom>
        </p:spPr>
      </p:pic>
      <p:sp>
        <p:nvSpPr>
          <p:cNvPr id="12" name="TextBox 26">
            <a:extLst>
              <a:ext uri="{FF2B5EF4-FFF2-40B4-BE49-F238E27FC236}">
                <a16:creationId xmlns:a16="http://schemas.microsoft.com/office/drawing/2014/main" id="{156ADD59-F04F-48D7-AEB5-67A10D19B2BD}"/>
              </a:ext>
            </a:extLst>
          </p:cNvPr>
          <p:cNvSpPr txBox="1"/>
          <p:nvPr/>
        </p:nvSpPr>
        <p:spPr>
          <a:xfrm>
            <a:off x="1121143" y="649773"/>
            <a:ext cx="1559781" cy="1054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000"/>
              </a:lnSpc>
            </a:pPr>
            <a:r>
              <a:rPr lang="es-CL" sz="19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Próximos pasos</a:t>
            </a: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F1F1B483-F4FA-4095-8AED-CCB8559BFD18}"/>
              </a:ext>
            </a:extLst>
          </p:cNvPr>
          <p:cNvCxnSpPr>
            <a:cxnSpLocks/>
          </p:cNvCxnSpPr>
          <p:nvPr/>
        </p:nvCxnSpPr>
        <p:spPr>
          <a:xfrm>
            <a:off x="4066715" y="1067285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0A2AC260-465F-44E8-8093-2CDCB69F4579}"/>
              </a:ext>
            </a:extLst>
          </p:cNvPr>
          <p:cNvCxnSpPr>
            <a:cxnSpLocks/>
          </p:cNvCxnSpPr>
          <p:nvPr/>
        </p:nvCxnSpPr>
        <p:spPr>
          <a:xfrm>
            <a:off x="4066716" y="1887311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92AA2DF2-2F42-47A2-9C77-C9E014625E73}"/>
              </a:ext>
            </a:extLst>
          </p:cNvPr>
          <p:cNvSpPr txBox="1"/>
          <p:nvPr/>
        </p:nvSpPr>
        <p:spPr>
          <a:xfrm>
            <a:off x="4797528" y="912266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Buscar y agregar variable con lluvias cantidad de lluvia caída por  región y/o localidad.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95F6B538-97C3-4E32-80D0-EDE1A7AC1FFF}"/>
              </a:ext>
            </a:extLst>
          </p:cNvPr>
          <p:cNvSpPr txBox="1"/>
          <p:nvPr/>
        </p:nvSpPr>
        <p:spPr>
          <a:xfrm>
            <a:off x="4797528" y="1737051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Crear modelo Cme con temperaturas y lluvias solo para clave de facturación “DL”.</a:t>
            </a:r>
            <a:endParaRPr lang="es-CL" dirty="0">
              <a:solidFill>
                <a:schemeClr val="tx2"/>
              </a:solidFill>
            </a:endParaRPr>
          </a:p>
        </p:txBody>
      </p: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140CCA08-0DFB-44BF-B13C-8C392F185D51}"/>
              </a:ext>
            </a:extLst>
          </p:cNvPr>
          <p:cNvCxnSpPr>
            <a:cxnSpLocks/>
          </p:cNvCxnSpPr>
          <p:nvPr/>
        </p:nvCxnSpPr>
        <p:spPr>
          <a:xfrm>
            <a:off x="4066717" y="2712096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F268E30-26FC-4BB2-BFBA-EFD5321283CF}"/>
              </a:ext>
            </a:extLst>
          </p:cNvPr>
          <p:cNvSpPr txBox="1"/>
          <p:nvPr/>
        </p:nvSpPr>
        <p:spPr>
          <a:xfrm>
            <a:off x="4797529" y="2561836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Crear modelo Cme con temperaturas y lluvias para todas las claves de facturación.</a:t>
            </a:r>
            <a:endParaRPr lang="es-CL" dirty="0">
              <a:solidFill>
                <a:schemeClr val="tx2"/>
              </a:solidFill>
            </a:endParaRP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6E73D88A-907A-4E77-A325-165D2C3E4A5D}"/>
              </a:ext>
            </a:extLst>
          </p:cNvPr>
          <p:cNvCxnSpPr>
            <a:cxnSpLocks/>
          </p:cNvCxnSpPr>
          <p:nvPr/>
        </p:nvCxnSpPr>
        <p:spPr>
          <a:xfrm>
            <a:off x="4066718" y="3508269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D83D1790-397E-4473-A81A-0CDFA6D2DBA8}"/>
              </a:ext>
            </a:extLst>
          </p:cNvPr>
          <p:cNvSpPr txBox="1"/>
          <p:nvPr/>
        </p:nvSpPr>
        <p:spPr>
          <a:xfrm>
            <a:off x="4797530" y="3358009"/>
            <a:ext cx="35592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Validación de datos.</a:t>
            </a:r>
            <a:endParaRPr lang="es-CL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39719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91003" y="2575095"/>
            <a:ext cx="2378729" cy="358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Joaquin.ska@outlook.com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55044" y="1962263"/>
            <a:ext cx="324909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¿</a:t>
            </a:r>
            <a:r>
              <a:rPr lang="es-CL" sz="24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Alguna pregunta</a:t>
            </a:r>
            <a:r>
              <a:rPr lang="en-US" sz="24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56243" y="1160782"/>
            <a:ext cx="26324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¡Gracias!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00" y="150293"/>
            <a:ext cx="409908" cy="40990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374" y="150293"/>
            <a:ext cx="409908" cy="40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731468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EB55D899-EBB5-4FAD-BF0C-2C75C275D361}"/>
              </a:ext>
            </a:extLst>
          </p:cNvPr>
          <p:cNvSpPr/>
          <p:nvPr/>
        </p:nvSpPr>
        <p:spPr>
          <a:xfrm>
            <a:off x="4603665" y="453229"/>
            <a:ext cx="4090062" cy="1090749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7503B522-4134-4B09-AD7D-E17C4E6E089D}"/>
              </a:ext>
            </a:extLst>
          </p:cNvPr>
          <p:cNvSpPr/>
          <p:nvPr/>
        </p:nvSpPr>
        <p:spPr>
          <a:xfrm>
            <a:off x="5860472" y="3319877"/>
            <a:ext cx="2750127" cy="507830"/>
          </a:xfrm>
          <a:prstGeom prst="round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FD0E94BD-C7C7-4789-A6F6-90EDCCD0375A}"/>
              </a:ext>
            </a:extLst>
          </p:cNvPr>
          <p:cNvSpPr/>
          <p:nvPr/>
        </p:nvSpPr>
        <p:spPr>
          <a:xfrm>
            <a:off x="5860473" y="2571750"/>
            <a:ext cx="2750127" cy="507830"/>
          </a:xfrm>
          <a:prstGeom prst="round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96CC98-C392-9244-8E90-3070F7E088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4343" y="255020"/>
            <a:ext cx="3262038" cy="1428815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311546" y="478958"/>
            <a:ext cx="22276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200" b="1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Exploración y preparación de datos</a:t>
            </a:r>
            <a:endParaRPr lang="es-CL" sz="1800" b="1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13" name="Flecha doblada hacia arriba 12"/>
          <p:cNvSpPr/>
          <p:nvPr/>
        </p:nvSpPr>
        <p:spPr>
          <a:xfrm rot="5400000">
            <a:off x="743529" y="1764445"/>
            <a:ext cx="361507" cy="537952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CuadroTexto 13"/>
          <p:cNvSpPr txBox="1"/>
          <p:nvPr/>
        </p:nvSpPr>
        <p:spPr>
          <a:xfrm>
            <a:off x="1311546" y="2002967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 Se hizo una exploración y preparación de los datos.</a:t>
            </a:r>
          </a:p>
        </p:txBody>
      </p:sp>
      <p:sp>
        <p:nvSpPr>
          <p:cNvPr id="18" name="Flecha doblada hacia arriba 12">
            <a:extLst>
              <a:ext uri="{FF2B5EF4-FFF2-40B4-BE49-F238E27FC236}">
                <a16:creationId xmlns:a16="http://schemas.microsoft.com/office/drawing/2014/main" id="{16A25628-40B7-4A58-94D7-5164B6AC9B8A}"/>
              </a:ext>
            </a:extLst>
          </p:cNvPr>
          <p:cNvSpPr/>
          <p:nvPr/>
        </p:nvSpPr>
        <p:spPr>
          <a:xfrm rot="5400000">
            <a:off x="1055171" y="2661492"/>
            <a:ext cx="196314" cy="33935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45F5C2B-D7E0-4DED-9B21-23441B7CD605}"/>
              </a:ext>
            </a:extLst>
          </p:cNvPr>
          <p:cNvSpPr txBox="1"/>
          <p:nvPr/>
        </p:nvSpPr>
        <p:spPr>
          <a:xfrm>
            <a:off x="1361166" y="2675410"/>
            <a:ext cx="299609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Se filtraron normalizaron los consumos a 30 días</a:t>
            </a:r>
            <a:r>
              <a:rPr lang="es-CL" dirty="0">
                <a:solidFill>
                  <a:schemeClr val="tx2"/>
                </a:solidFill>
              </a:rPr>
              <a:t>.</a:t>
            </a:r>
          </a:p>
        </p:txBody>
      </p:sp>
      <p:sp>
        <p:nvSpPr>
          <p:cNvPr id="20" name="Flecha doblada hacia arriba 12">
            <a:extLst>
              <a:ext uri="{FF2B5EF4-FFF2-40B4-BE49-F238E27FC236}">
                <a16:creationId xmlns:a16="http://schemas.microsoft.com/office/drawing/2014/main" id="{6AB786EA-6983-48F5-A334-019827739E85}"/>
              </a:ext>
            </a:extLst>
          </p:cNvPr>
          <p:cNvSpPr/>
          <p:nvPr/>
        </p:nvSpPr>
        <p:spPr>
          <a:xfrm rot="5400000">
            <a:off x="992825" y="3404580"/>
            <a:ext cx="196314" cy="33935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C502B937-C2F1-49F0-A151-EEAAE3EF98B8}"/>
              </a:ext>
            </a:extLst>
          </p:cNvPr>
          <p:cNvSpPr txBox="1"/>
          <p:nvPr/>
        </p:nvSpPr>
        <p:spPr>
          <a:xfrm>
            <a:off x="1298820" y="3418498"/>
            <a:ext cx="310692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Luego se normalizaron por el numero de clientes</a:t>
            </a:r>
            <a:r>
              <a:rPr lang="es-CL" dirty="0">
                <a:solidFill>
                  <a:schemeClr val="tx2"/>
                </a:solidFill>
              </a:rPr>
              <a:t>.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55734A3F-1EC7-4F33-A889-0356CC23B8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03665" y="22308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L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A27B0147-0381-40C4-89F8-7C855CA8D4F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5699" y="150293"/>
            <a:ext cx="633667" cy="302936"/>
          </a:xfrm>
          <a:prstGeom prst="rect">
            <a:avLst/>
          </a:prstGeom>
        </p:spPr>
      </p:pic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97C7DDA8-EAA8-492E-AA68-B6D85A871794}"/>
              </a:ext>
            </a:extLst>
          </p:cNvPr>
          <p:cNvCxnSpPr>
            <a:cxnSpLocks/>
          </p:cNvCxnSpPr>
          <p:nvPr/>
        </p:nvCxnSpPr>
        <p:spPr>
          <a:xfrm>
            <a:off x="4795557" y="2831892"/>
            <a:ext cx="948094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A6594819-4D40-4CD0-93E7-05957C1DEC69}"/>
              </a:ext>
            </a:extLst>
          </p:cNvPr>
          <p:cNvCxnSpPr>
            <a:cxnSpLocks/>
          </p:cNvCxnSpPr>
          <p:nvPr/>
        </p:nvCxnSpPr>
        <p:spPr>
          <a:xfrm>
            <a:off x="4795557" y="3573792"/>
            <a:ext cx="948094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EDA1D56E-EA21-4818-99A0-B16DC36FF4F3}"/>
                  </a:ext>
                </a:extLst>
              </p:cNvPr>
              <p:cNvSpPr txBox="1"/>
              <p:nvPr/>
            </p:nvSpPr>
            <p:spPr>
              <a:xfrm>
                <a:off x="5981700" y="2692155"/>
                <a:ext cx="2394438" cy="2780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s-MX" dirty="0">
                    <a:solidFill>
                      <a:srgbClr val="002060"/>
                    </a:solidFill>
                  </a:rPr>
                  <a:t>consumosNorm</a:t>
                </a:r>
                <a14:m>
                  <m:oMath xmlns:m="http://schemas.openxmlformats.org/officeDocument/2006/math">
                    <m:r>
                      <a:rPr lang="es-MX" b="0" i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MX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MX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𝑐𝑜𝑛𝑠𝑢𝑚𝑜𝑠</m:t>
                        </m:r>
                      </m:num>
                      <m:den>
                        <m:r>
                          <a:rPr lang="es-MX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𝑑𝑖𝑎𝑠𝐿𝑒𝑖𝑑𝑜𝑠</m:t>
                        </m:r>
                      </m:den>
                    </m:f>
                    <m:r>
                      <a:rPr lang="es-MX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∗30</m:t>
                    </m:r>
                  </m:oMath>
                </a14:m>
                <a:endParaRPr lang="es-CL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EDA1D56E-EA21-4818-99A0-B16DC36FF4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1700" y="2692155"/>
                <a:ext cx="2394438" cy="278025"/>
              </a:xfrm>
              <a:prstGeom prst="rect">
                <a:avLst/>
              </a:prstGeom>
              <a:blipFill>
                <a:blip r:embed="rId5"/>
                <a:stretch>
                  <a:fillRect l="-4326" t="-8889" b="-24444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CuadroTexto 23">
                <a:extLst>
                  <a:ext uri="{FF2B5EF4-FFF2-40B4-BE49-F238E27FC236}">
                    <a16:creationId xmlns:a16="http://schemas.microsoft.com/office/drawing/2014/main" id="{9B69C00F-EEB5-45DF-A097-EE29CA8525FE}"/>
                  </a:ext>
                </a:extLst>
              </p:cNvPr>
              <p:cNvSpPr txBox="1"/>
              <p:nvPr/>
            </p:nvSpPr>
            <p:spPr>
              <a:xfrm>
                <a:off x="5981700" y="3394388"/>
                <a:ext cx="2396041" cy="29527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s-MX" dirty="0">
                    <a:solidFill>
                      <a:srgbClr val="002060"/>
                    </a:solidFill>
                  </a:rPr>
                  <a:t>consumosNormC</a:t>
                </a:r>
                <a14:m>
                  <m:oMath xmlns:m="http://schemas.openxmlformats.org/officeDocument/2006/math">
                    <m:r>
                      <a:rPr lang="es-MX" b="0" i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MX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MX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𝑐𝑜𝑛𝑠𝑢𝑚𝑜𝑁𝑜𝑟𝑚</m:t>
                        </m:r>
                      </m:num>
                      <m:den>
                        <m:r>
                          <a:rPr lang="es-MX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𝑁𝑢𝑚𝑒𝑟𝑜𝐶𝑙𝑖𝑒𝑛𝑡𝑒𝑠</m:t>
                        </m:r>
                      </m:den>
                    </m:f>
                  </m:oMath>
                </a14:m>
                <a:endParaRPr lang="es-CL" dirty="0"/>
              </a:p>
            </p:txBody>
          </p:sp>
        </mc:Choice>
        <mc:Fallback xmlns="">
          <p:sp>
            <p:nvSpPr>
              <p:cNvPr id="24" name="CuadroTexto 23">
                <a:extLst>
                  <a:ext uri="{FF2B5EF4-FFF2-40B4-BE49-F238E27FC236}">
                    <a16:creationId xmlns:a16="http://schemas.microsoft.com/office/drawing/2014/main" id="{9B69C00F-EEB5-45DF-A097-EE29CA8525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1700" y="3394388"/>
                <a:ext cx="2396041" cy="295274"/>
              </a:xfrm>
              <a:prstGeom prst="rect">
                <a:avLst/>
              </a:prstGeom>
              <a:blipFill>
                <a:blip r:embed="rId6"/>
                <a:stretch>
                  <a:fillRect l="-4326" t="-2083" r="-763" b="-22917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CuadroTexto 26">
            <a:extLst>
              <a:ext uri="{FF2B5EF4-FFF2-40B4-BE49-F238E27FC236}">
                <a16:creationId xmlns:a16="http://schemas.microsoft.com/office/drawing/2014/main" id="{71FD89BC-CFF9-4781-8907-6287716CCAB5}"/>
              </a:ext>
            </a:extLst>
          </p:cNvPr>
          <p:cNvSpPr txBox="1"/>
          <p:nvPr/>
        </p:nvSpPr>
        <p:spPr>
          <a:xfrm>
            <a:off x="4749137" y="710883"/>
            <a:ext cx="386146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>
                <a:solidFill>
                  <a:schemeClr val="tx2"/>
                </a:solidFill>
              </a:rPr>
              <a:t>La segmentación de los grupos de clientes fue por empresa/localidad/sector de facturación/categoría.</a:t>
            </a:r>
          </a:p>
        </p:txBody>
      </p:sp>
    </p:spTree>
    <p:extLst>
      <p:ext uri="{BB962C8B-B14F-4D97-AF65-F5344CB8AC3E}">
        <p14:creationId xmlns:p14="http://schemas.microsoft.com/office/powerpoint/2010/main" val="17544750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EB55D899-EBB5-4FAD-BF0C-2C75C275D361}"/>
              </a:ext>
            </a:extLst>
          </p:cNvPr>
          <p:cNvSpPr/>
          <p:nvPr/>
        </p:nvSpPr>
        <p:spPr>
          <a:xfrm>
            <a:off x="4603665" y="453229"/>
            <a:ext cx="4090062" cy="1090749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96CC98-C392-9244-8E90-3070F7E088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4343" y="255020"/>
            <a:ext cx="3262038" cy="1428815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311546" y="478958"/>
            <a:ext cx="22276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200" b="1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Exploración y preparación de datos</a:t>
            </a:r>
            <a:endParaRPr lang="es-CL" sz="1800" b="1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13" name="Flecha doblada hacia arriba 12"/>
          <p:cNvSpPr/>
          <p:nvPr/>
        </p:nvSpPr>
        <p:spPr>
          <a:xfrm rot="5400000">
            <a:off x="743529" y="1764445"/>
            <a:ext cx="361507" cy="537952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CuadroTexto 13"/>
          <p:cNvSpPr txBox="1"/>
          <p:nvPr/>
        </p:nvSpPr>
        <p:spPr>
          <a:xfrm>
            <a:off x="1311546" y="2002967"/>
            <a:ext cx="3559269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 Se agrego columna de temperatura máxima dependiendo de la estación climática relacionada con cada localidad.</a:t>
            </a:r>
          </a:p>
        </p:txBody>
      </p:sp>
      <p:sp>
        <p:nvSpPr>
          <p:cNvPr id="18" name="Flecha doblada hacia arriba 12">
            <a:extLst>
              <a:ext uri="{FF2B5EF4-FFF2-40B4-BE49-F238E27FC236}">
                <a16:creationId xmlns:a16="http://schemas.microsoft.com/office/drawing/2014/main" id="{16A25628-40B7-4A58-94D7-5164B6AC9B8A}"/>
              </a:ext>
            </a:extLst>
          </p:cNvPr>
          <p:cNvSpPr/>
          <p:nvPr/>
        </p:nvSpPr>
        <p:spPr>
          <a:xfrm rot="5400000">
            <a:off x="964091" y="2805815"/>
            <a:ext cx="183373" cy="33935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45F5C2B-D7E0-4DED-9B21-23441B7CD605}"/>
              </a:ext>
            </a:extLst>
          </p:cNvPr>
          <p:cNvSpPr txBox="1"/>
          <p:nvPr/>
        </p:nvSpPr>
        <p:spPr>
          <a:xfrm>
            <a:off x="1342276" y="2846088"/>
            <a:ext cx="299609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Estaciones climáticas:</a:t>
            </a:r>
            <a:r>
              <a:rPr lang="es-CL" dirty="0">
                <a:solidFill>
                  <a:schemeClr val="tx2"/>
                </a:solidFill>
              </a:rPr>
              <a:t> Rodelillo, La Serena y San Antonio.</a:t>
            </a:r>
          </a:p>
        </p:txBody>
      </p:sp>
      <p:sp>
        <p:nvSpPr>
          <p:cNvPr id="20" name="Flecha doblada hacia arriba 12">
            <a:extLst>
              <a:ext uri="{FF2B5EF4-FFF2-40B4-BE49-F238E27FC236}">
                <a16:creationId xmlns:a16="http://schemas.microsoft.com/office/drawing/2014/main" id="{6AB786EA-6983-48F5-A334-019827739E85}"/>
              </a:ext>
            </a:extLst>
          </p:cNvPr>
          <p:cNvSpPr/>
          <p:nvPr/>
        </p:nvSpPr>
        <p:spPr>
          <a:xfrm rot="5400000">
            <a:off x="957620" y="3570551"/>
            <a:ext cx="196314" cy="33935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C502B937-C2F1-49F0-A151-EEAAE3EF98B8}"/>
              </a:ext>
            </a:extLst>
          </p:cNvPr>
          <p:cNvSpPr txBox="1"/>
          <p:nvPr/>
        </p:nvSpPr>
        <p:spPr>
          <a:xfrm>
            <a:off x="1263615" y="3584469"/>
            <a:ext cx="310692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Estas temperaturas máximas son el promedio mensual según las estaciones </a:t>
            </a:r>
            <a:r>
              <a:rPr lang="es-MX" dirty="0" err="1">
                <a:solidFill>
                  <a:schemeClr val="tx2"/>
                </a:solidFill>
              </a:rPr>
              <a:t>climaticas</a:t>
            </a:r>
            <a:endParaRPr lang="es-CL" dirty="0">
              <a:solidFill>
                <a:schemeClr val="tx2"/>
              </a:solidFill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55734A3F-1EC7-4F33-A889-0356CC23B8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03665" y="22308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L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A27B0147-0381-40C4-89F8-7C855CA8D4F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5699" y="150293"/>
            <a:ext cx="633667" cy="302936"/>
          </a:xfrm>
          <a:prstGeom prst="rect">
            <a:avLst/>
          </a:prstGeom>
        </p:spPr>
      </p:pic>
      <p:sp>
        <p:nvSpPr>
          <p:cNvPr id="27" name="CuadroTexto 26">
            <a:extLst>
              <a:ext uri="{FF2B5EF4-FFF2-40B4-BE49-F238E27FC236}">
                <a16:creationId xmlns:a16="http://schemas.microsoft.com/office/drawing/2014/main" id="{71FD89BC-CFF9-4781-8907-6287716CCAB5}"/>
              </a:ext>
            </a:extLst>
          </p:cNvPr>
          <p:cNvSpPr txBox="1"/>
          <p:nvPr/>
        </p:nvSpPr>
        <p:spPr>
          <a:xfrm>
            <a:off x="4749137" y="710883"/>
            <a:ext cx="386146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>
                <a:solidFill>
                  <a:schemeClr val="tx2"/>
                </a:solidFill>
              </a:rPr>
              <a:t>La segmentación de los grupos de clientes fue por empresa/localidad/sector de facturación/categoría.</a:t>
            </a:r>
          </a:p>
        </p:txBody>
      </p:sp>
    </p:spTree>
    <p:extLst>
      <p:ext uri="{BB962C8B-B14F-4D97-AF65-F5344CB8AC3E}">
        <p14:creationId xmlns:p14="http://schemas.microsoft.com/office/powerpoint/2010/main" val="8507584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EB55D899-EBB5-4FAD-BF0C-2C75C275D361}"/>
              </a:ext>
            </a:extLst>
          </p:cNvPr>
          <p:cNvSpPr/>
          <p:nvPr/>
        </p:nvSpPr>
        <p:spPr>
          <a:xfrm>
            <a:off x="4603665" y="453229"/>
            <a:ext cx="4090062" cy="1090749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96CC98-C392-9244-8E90-3070F7E088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4343" y="255020"/>
            <a:ext cx="3262038" cy="1428815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311546" y="478958"/>
            <a:ext cx="22276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200" b="1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Exploración y preparación de datos</a:t>
            </a:r>
            <a:endParaRPr lang="es-CL" sz="1800" b="1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13" name="Flecha doblada hacia arriba 12"/>
          <p:cNvSpPr/>
          <p:nvPr/>
        </p:nvSpPr>
        <p:spPr>
          <a:xfrm rot="5400000">
            <a:off x="743529" y="1764445"/>
            <a:ext cx="361507" cy="537952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CuadroTexto 13"/>
          <p:cNvSpPr txBox="1"/>
          <p:nvPr/>
        </p:nvSpPr>
        <p:spPr>
          <a:xfrm>
            <a:off x="1311546" y="2002967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 Se vio algunos parámetros estadísticos de los datos.</a:t>
            </a:r>
          </a:p>
        </p:txBody>
      </p:sp>
      <p:sp>
        <p:nvSpPr>
          <p:cNvPr id="18" name="Flecha doblada hacia arriba 12">
            <a:extLst>
              <a:ext uri="{FF2B5EF4-FFF2-40B4-BE49-F238E27FC236}">
                <a16:creationId xmlns:a16="http://schemas.microsoft.com/office/drawing/2014/main" id="{16A25628-40B7-4A58-94D7-5164B6AC9B8A}"/>
              </a:ext>
            </a:extLst>
          </p:cNvPr>
          <p:cNvSpPr/>
          <p:nvPr/>
        </p:nvSpPr>
        <p:spPr>
          <a:xfrm rot="5400000">
            <a:off x="964091" y="2805815"/>
            <a:ext cx="183373" cy="33935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45F5C2B-D7E0-4DED-9B21-23441B7CD605}"/>
              </a:ext>
            </a:extLst>
          </p:cNvPr>
          <p:cNvSpPr txBox="1"/>
          <p:nvPr/>
        </p:nvSpPr>
        <p:spPr>
          <a:xfrm>
            <a:off x="1342276" y="2846088"/>
            <a:ext cx="299609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Se nota que bajo el 25% son todos los consumos cero. </a:t>
            </a:r>
            <a:endParaRPr lang="es-CL" dirty="0">
              <a:solidFill>
                <a:schemeClr val="tx2"/>
              </a:solidFill>
            </a:endParaRPr>
          </a:p>
        </p:txBody>
      </p:sp>
      <p:sp>
        <p:nvSpPr>
          <p:cNvPr id="20" name="Flecha doblada hacia arriba 12">
            <a:extLst>
              <a:ext uri="{FF2B5EF4-FFF2-40B4-BE49-F238E27FC236}">
                <a16:creationId xmlns:a16="http://schemas.microsoft.com/office/drawing/2014/main" id="{6AB786EA-6983-48F5-A334-019827739E85}"/>
              </a:ext>
            </a:extLst>
          </p:cNvPr>
          <p:cNvSpPr/>
          <p:nvPr/>
        </p:nvSpPr>
        <p:spPr>
          <a:xfrm rot="5400000">
            <a:off x="957620" y="3570551"/>
            <a:ext cx="196314" cy="33935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55734A3F-1EC7-4F33-A889-0356CC23B8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03665" y="22308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L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A27B0147-0381-40C4-89F8-7C855CA8D4F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5699" y="150293"/>
            <a:ext cx="633667" cy="302936"/>
          </a:xfrm>
          <a:prstGeom prst="rect">
            <a:avLst/>
          </a:prstGeom>
        </p:spPr>
      </p:pic>
      <p:sp>
        <p:nvSpPr>
          <p:cNvPr id="27" name="CuadroTexto 26">
            <a:extLst>
              <a:ext uri="{FF2B5EF4-FFF2-40B4-BE49-F238E27FC236}">
                <a16:creationId xmlns:a16="http://schemas.microsoft.com/office/drawing/2014/main" id="{71FD89BC-CFF9-4781-8907-6287716CCAB5}"/>
              </a:ext>
            </a:extLst>
          </p:cNvPr>
          <p:cNvSpPr txBox="1"/>
          <p:nvPr/>
        </p:nvSpPr>
        <p:spPr>
          <a:xfrm>
            <a:off x="4749137" y="710883"/>
            <a:ext cx="386146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>
                <a:solidFill>
                  <a:schemeClr val="tx2"/>
                </a:solidFill>
              </a:rPr>
              <a:t>La segmentación de los grupos de clientes fue por empresa/localidad/sector de facturación/categoría.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006165E-A228-49BA-8C29-B7C6A11DBE4D}"/>
              </a:ext>
            </a:extLst>
          </p:cNvPr>
          <p:cNvSpPr txBox="1"/>
          <p:nvPr/>
        </p:nvSpPr>
        <p:spPr>
          <a:xfrm>
            <a:off x="1342276" y="3584469"/>
            <a:ext cx="299609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/>
                </a:solidFill>
              </a:rPr>
              <a:t>Existe gran variabilidad en los datos, pero esta esta sujeta a la segmentación.</a:t>
            </a:r>
            <a:endParaRPr lang="es-CL" dirty="0">
              <a:solidFill>
                <a:schemeClr val="tx2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2C42233-9C90-4D23-92C0-3C68E73210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955" y="2045436"/>
            <a:ext cx="3262038" cy="18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52233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114899" y="205790"/>
            <a:ext cx="2964266" cy="21145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789710" y="694913"/>
            <a:ext cx="17752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200" b="1" spc="225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P</a:t>
            </a:r>
            <a:r>
              <a:rPr lang="es-CL" sz="2200" b="1" spc="225" dirty="0" err="1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rimer</a:t>
            </a:r>
            <a:r>
              <a:rPr lang="es-CL" sz="2200" b="1" spc="225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 modelo y ejemplo</a:t>
            </a:r>
            <a:endParaRPr lang="es-CL" sz="1800" b="1" spc="225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A24CDB81-6F50-4389-B532-5FFABE5607C7}"/>
              </a:ext>
            </a:extLst>
          </p:cNvPr>
          <p:cNvSpPr txBox="1"/>
          <p:nvPr/>
        </p:nvSpPr>
        <p:spPr>
          <a:xfrm>
            <a:off x="4504669" y="460270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Este modelo esta especialmente diseñado para el análisis y predicción temporal de datos.</a:t>
            </a:r>
          </a:p>
        </p:txBody>
      </p: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4548B752-B311-4451-82B1-DE6F4D9129A9}"/>
              </a:ext>
            </a:extLst>
          </p:cNvPr>
          <p:cNvCxnSpPr>
            <a:cxnSpLocks/>
          </p:cNvCxnSpPr>
          <p:nvPr/>
        </p:nvCxnSpPr>
        <p:spPr>
          <a:xfrm>
            <a:off x="3621442" y="600947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4441CD15-D4CD-4F90-BC2C-12E676B6C04A}"/>
              </a:ext>
            </a:extLst>
          </p:cNvPr>
          <p:cNvSpPr/>
          <p:nvPr/>
        </p:nvSpPr>
        <p:spPr>
          <a:xfrm>
            <a:off x="641872" y="2702542"/>
            <a:ext cx="2774536" cy="120096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43C295EE-0AB4-4C29-8F37-4AEAEBA26FCF}"/>
              </a:ext>
            </a:extLst>
          </p:cNvPr>
          <p:cNvSpPr/>
          <p:nvPr/>
        </p:nvSpPr>
        <p:spPr>
          <a:xfrm>
            <a:off x="759142" y="2818335"/>
            <a:ext cx="2537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dirty="0">
                <a:solidFill>
                  <a:schemeClr val="tx2"/>
                </a:solidFill>
              </a:rPr>
              <a:t>El modelo se hará con el algoritmo de </a:t>
            </a:r>
            <a:r>
              <a:rPr lang="es-CL" b="1" dirty="0">
                <a:solidFill>
                  <a:schemeClr val="tx2"/>
                </a:solidFill>
              </a:rPr>
              <a:t>redes neuronales recurrentes LSTM (Long short-</a:t>
            </a:r>
            <a:r>
              <a:rPr lang="es-CL" b="1" dirty="0" err="1">
                <a:solidFill>
                  <a:schemeClr val="tx2"/>
                </a:solidFill>
              </a:rPr>
              <a:t>term</a:t>
            </a:r>
            <a:r>
              <a:rPr lang="es-CL" b="1" dirty="0">
                <a:solidFill>
                  <a:schemeClr val="tx2"/>
                </a:solidFill>
              </a:rPr>
              <a:t> </a:t>
            </a:r>
            <a:r>
              <a:rPr lang="es-CL" b="1" dirty="0" err="1">
                <a:solidFill>
                  <a:schemeClr val="tx2"/>
                </a:solidFill>
              </a:rPr>
              <a:t>memory</a:t>
            </a:r>
            <a:r>
              <a:rPr lang="es-CL" b="1" dirty="0">
                <a:solidFill>
                  <a:schemeClr val="tx2"/>
                </a:solidFill>
              </a:rPr>
              <a:t>)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A7648C8-09FC-49D6-9417-5DF07FDD84E6}"/>
              </a:ext>
            </a:extLst>
          </p:cNvPr>
          <p:cNvSpPr txBox="1"/>
          <p:nvPr/>
        </p:nvSpPr>
        <p:spPr>
          <a:xfrm>
            <a:off x="4428462" y="1236125"/>
            <a:ext cx="3559269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Las neuronas son capaces y están diseñadas para “guardar” información sobre la historia de los datos.</a:t>
            </a:r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A121A48B-E6FA-42AE-ABD0-805D4C1DF54A}"/>
              </a:ext>
            </a:extLst>
          </p:cNvPr>
          <p:cNvCxnSpPr>
            <a:cxnSpLocks/>
          </p:cNvCxnSpPr>
          <p:nvPr/>
        </p:nvCxnSpPr>
        <p:spPr>
          <a:xfrm>
            <a:off x="3621442" y="1376802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308A4487-7AB8-4305-BA24-C0BB4555F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7843" y="2182595"/>
            <a:ext cx="2824393" cy="1824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6530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114899" y="205790"/>
            <a:ext cx="2964266" cy="211451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4548B752-B311-4451-82B1-DE6F4D9129A9}"/>
              </a:ext>
            </a:extLst>
          </p:cNvPr>
          <p:cNvCxnSpPr>
            <a:cxnSpLocks/>
          </p:cNvCxnSpPr>
          <p:nvPr/>
        </p:nvCxnSpPr>
        <p:spPr>
          <a:xfrm>
            <a:off x="3935381" y="1753623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4441CD15-D4CD-4F90-BC2C-12E676B6C04A}"/>
              </a:ext>
            </a:extLst>
          </p:cNvPr>
          <p:cNvSpPr/>
          <p:nvPr/>
        </p:nvSpPr>
        <p:spPr>
          <a:xfrm>
            <a:off x="641872" y="2702542"/>
            <a:ext cx="2774536" cy="120096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43C295EE-0AB4-4C29-8F37-4AEAEBA26FCF}"/>
              </a:ext>
            </a:extLst>
          </p:cNvPr>
          <p:cNvSpPr/>
          <p:nvPr/>
        </p:nvSpPr>
        <p:spPr>
          <a:xfrm>
            <a:off x="759142" y="2818335"/>
            <a:ext cx="2537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dirty="0">
                <a:solidFill>
                  <a:schemeClr val="tx2"/>
                </a:solidFill>
              </a:rPr>
              <a:t>El modelo se hará con el algoritmo de </a:t>
            </a:r>
            <a:r>
              <a:rPr lang="es-CL" b="1" dirty="0">
                <a:solidFill>
                  <a:schemeClr val="tx2"/>
                </a:solidFill>
              </a:rPr>
              <a:t>redes neuronales recurrentes LSTM (Long short-</a:t>
            </a:r>
            <a:r>
              <a:rPr lang="es-CL" b="1" dirty="0" err="1">
                <a:solidFill>
                  <a:schemeClr val="tx2"/>
                </a:solidFill>
              </a:rPr>
              <a:t>term</a:t>
            </a:r>
            <a:r>
              <a:rPr lang="es-CL" b="1" dirty="0">
                <a:solidFill>
                  <a:schemeClr val="tx2"/>
                </a:solidFill>
              </a:rPr>
              <a:t> </a:t>
            </a:r>
            <a:r>
              <a:rPr lang="es-CL" b="1" dirty="0" err="1">
                <a:solidFill>
                  <a:schemeClr val="tx2"/>
                </a:solidFill>
              </a:rPr>
              <a:t>memory</a:t>
            </a:r>
            <a:r>
              <a:rPr lang="es-CL" b="1" dirty="0">
                <a:solidFill>
                  <a:schemeClr val="tx2"/>
                </a:solidFill>
              </a:rPr>
              <a:t>)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A7648C8-09FC-49D6-9417-5DF07FDD84E6}"/>
              </a:ext>
            </a:extLst>
          </p:cNvPr>
          <p:cNvSpPr txBox="1"/>
          <p:nvPr/>
        </p:nvSpPr>
        <p:spPr>
          <a:xfrm>
            <a:off x="4795021" y="2388801"/>
            <a:ext cx="35592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Se ocupo como ejemplo para primer modelo la siguiente segmentación: </a:t>
            </a:r>
          </a:p>
          <a:p>
            <a:endParaRPr lang="es-CL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lang="es-CL" dirty="0">
                <a:solidFill>
                  <a:schemeClr val="tx2"/>
                </a:solidFill>
              </a:rPr>
              <a:t>Empresa: ESVAL</a:t>
            </a:r>
          </a:p>
          <a:p>
            <a:pPr marL="285750" indent="-285750">
              <a:buFontTx/>
              <a:buChar char="-"/>
            </a:pPr>
            <a:r>
              <a:rPr lang="es-CL" dirty="0">
                <a:solidFill>
                  <a:schemeClr val="tx2"/>
                </a:solidFill>
              </a:rPr>
              <a:t>Localidad: BRISAS DE MIRASOL</a:t>
            </a:r>
          </a:p>
          <a:p>
            <a:pPr marL="285750" indent="-285750">
              <a:buFontTx/>
              <a:buChar char="-"/>
            </a:pPr>
            <a:r>
              <a:rPr lang="es-CL" dirty="0">
                <a:solidFill>
                  <a:schemeClr val="tx2"/>
                </a:solidFill>
              </a:rPr>
              <a:t>Categoría: Residencial</a:t>
            </a:r>
          </a:p>
          <a:p>
            <a:pPr marL="285750" indent="-285750">
              <a:buFontTx/>
              <a:buChar char="-"/>
            </a:pPr>
            <a:r>
              <a:rPr lang="es-CL" dirty="0">
                <a:solidFill>
                  <a:schemeClr val="tx2"/>
                </a:solidFill>
              </a:rPr>
              <a:t>Sector de facturación: 5</a:t>
            </a:r>
          </a:p>
          <a:p>
            <a:endParaRPr lang="es-CL" dirty="0">
              <a:solidFill>
                <a:schemeClr val="tx2"/>
              </a:solidFill>
            </a:endParaRPr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A121A48B-E6FA-42AE-ABD0-805D4C1DF54A}"/>
              </a:ext>
            </a:extLst>
          </p:cNvPr>
          <p:cNvCxnSpPr>
            <a:cxnSpLocks/>
          </p:cNvCxnSpPr>
          <p:nvPr/>
        </p:nvCxnSpPr>
        <p:spPr>
          <a:xfrm>
            <a:off x="3935381" y="2529478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72BF62E-9011-4871-9BCB-B63A13A0B974}"/>
              </a:ext>
            </a:extLst>
          </p:cNvPr>
          <p:cNvSpPr txBox="1"/>
          <p:nvPr/>
        </p:nvSpPr>
        <p:spPr>
          <a:xfrm>
            <a:off x="4795021" y="1592372"/>
            <a:ext cx="3559269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Se normalizaron los datos de consumos y temperaturas entre 1 y -1 para obtener mejores resultados en el modelo.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F35FF9FD-D503-4717-8896-C26EEBF5601F}"/>
              </a:ext>
            </a:extLst>
          </p:cNvPr>
          <p:cNvSpPr txBox="1"/>
          <p:nvPr/>
        </p:nvSpPr>
        <p:spPr>
          <a:xfrm>
            <a:off x="789710" y="694913"/>
            <a:ext cx="17752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200" b="1" spc="225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P</a:t>
            </a:r>
            <a:r>
              <a:rPr lang="es-CL" sz="2200" b="1" spc="225" dirty="0" err="1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rimer</a:t>
            </a:r>
            <a:r>
              <a:rPr lang="es-CL" sz="2200" b="1" spc="225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 modelo y ejemplo</a:t>
            </a:r>
            <a:endParaRPr lang="es-CL" sz="1800" b="1" spc="225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0548B032-F320-4E6A-AE87-F0A596D03E1A}"/>
              </a:ext>
            </a:extLst>
          </p:cNvPr>
          <p:cNvCxnSpPr>
            <a:cxnSpLocks/>
          </p:cNvCxnSpPr>
          <p:nvPr/>
        </p:nvCxnSpPr>
        <p:spPr>
          <a:xfrm>
            <a:off x="3935381" y="944362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16BD794-0294-47A8-A0DD-88F7B1DA18A1}"/>
              </a:ext>
            </a:extLst>
          </p:cNvPr>
          <p:cNvSpPr txBox="1"/>
          <p:nvPr/>
        </p:nvSpPr>
        <p:spPr>
          <a:xfrm>
            <a:off x="4795021" y="783111"/>
            <a:ext cx="355926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Se ocupa </a:t>
            </a:r>
            <a:r>
              <a:rPr lang="es-CL" b="1" u="sng" dirty="0">
                <a:solidFill>
                  <a:schemeClr val="tx2"/>
                </a:solidFill>
              </a:rPr>
              <a:t>métrica R2</a:t>
            </a:r>
            <a:r>
              <a:rPr lang="es-CL" dirty="0">
                <a:solidFill>
                  <a:schemeClr val="tx2"/>
                </a:solidFill>
              </a:rPr>
              <a:t> para evaluación de modelo.</a:t>
            </a:r>
          </a:p>
        </p:txBody>
      </p:sp>
    </p:spTree>
    <p:extLst>
      <p:ext uri="{BB962C8B-B14F-4D97-AF65-F5344CB8AC3E}">
        <p14:creationId xmlns:p14="http://schemas.microsoft.com/office/powerpoint/2010/main" val="37519769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114899" y="205790"/>
            <a:ext cx="2964266" cy="211451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4441CD15-D4CD-4F90-BC2C-12E676B6C04A}"/>
              </a:ext>
            </a:extLst>
          </p:cNvPr>
          <p:cNvSpPr/>
          <p:nvPr/>
        </p:nvSpPr>
        <p:spPr>
          <a:xfrm>
            <a:off x="413272" y="2702542"/>
            <a:ext cx="2774536" cy="1200967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43C295EE-0AB4-4C29-8F37-4AEAEBA26FCF}"/>
              </a:ext>
            </a:extLst>
          </p:cNvPr>
          <p:cNvSpPr/>
          <p:nvPr/>
        </p:nvSpPr>
        <p:spPr>
          <a:xfrm>
            <a:off x="530542" y="2956828"/>
            <a:ext cx="2537637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b="1" dirty="0">
                <a:solidFill>
                  <a:schemeClr val="tx2"/>
                </a:solidFill>
              </a:rPr>
              <a:t>Se noto que existe una fuerte relación entre la temperatura y el consumo de agua por cliente.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F35FF9FD-D503-4717-8896-C26EEBF5601F}"/>
              </a:ext>
            </a:extLst>
          </p:cNvPr>
          <p:cNvSpPr txBox="1"/>
          <p:nvPr/>
        </p:nvSpPr>
        <p:spPr>
          <a:xfrm>
            <a:off x="789710" y="694913"/>
            <a:ext cx="17752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200" b="1" spc="225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P</a:t>
            </a:r>
            <a:r>
              <a:rPr lang="es-CL" sz="2200" b="1" spc="225" dirty="0" err="1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rimer</a:t>
            </a:r>
            <a:r>
              <a:rPr lang="es-CL" sz="2200" b="1" spc="225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 modelo y ejemplo</a:t>
            </a:r>
            <a:endParaRPr lang="es-CL" sz="1800" b="1" spc="225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B47D1DA4-859A-4E76-867C-08E83C1566A7}"/>
              </a:ext>
            </a:extLst>
          </p:cNvPr>
          <p:cNvCxnSpPr>
            <a:cxnSpLocks/>
          </p:cNvCxnSpPr>
          <p:nvPr/>
        </p:nvCxnSpPr>
        <p:spPr>
          <a:xfrm>
            <a:off x="568589" y="4256494"/>
            <a:ext cx="336649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8EA6A40-24A8-4882-B3C8-ADE72B2011D7}"/>
              </a:ext>
            </a:extLst>
          </p:cNvPr>
          <p:cNvSpPr txBox="1"/>
          <p:nvPr/>
        </p:nvSpPr>
        <p:spPr>
          <a:xfrm>
            <a:off x="1034065" y="4095243"/>
            <a:ext cx="2774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>
                <a:solidFill>
                  <a:schemeClr val="tx2"/>
                </a:solidFill>
              </a:rPr>
              <a:t>Se normalizaron los datos de consumos y temperaturas entre 1 y -1.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F420971-2777-47AB-8E87-E62B53122C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1964" y="260108"/>
            <a:ext cx="5608110" cy="202338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F0701C53-E7D1-4FB7-87A8-C1634A15E415}"/>
              </a:ext>
            </a:extLst>
          </p:cNvPr>
          <p:cNvSpPr txBox="1"/>
          <p:nvPr/>
        </p:nvSpPr>
        <p:spPr>
          <a:xfrm>
            <a:off x="4649549" y="2502168"/>
            <a:ext cx="35592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Se ocupo como ejemplo para primer modelo la siguiente segmentación: </a:t>
            </a:r>
          </a:p>
          <a:p>
            <a:endParaRPr lang="es-CL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lang="es-CL" dirty="0">
                <a:solidFill>
                  <a:schemeClr val="tx2"/>
                </a:solidFill>
              </a:rPr>
              <a:t>Empresa: ESVAL</a:t>
            </a:r>
          </a:p>
          <a:p>
            <a:pPr marL="285750" indent="-285750">
              <a:buFontTx/>
              <a:buChar char="-"/>
            </a:pPr>
            <a:r>
              <a:rPr lang="es-CL" dirty="0">
                <a:solidFill>
                  <a:schemeClr val="tx2"/>
                </a:solidFill>
              </a:rPr>
              <a:t>Localidad: BRISAS DE MIRASOL</a:t>
            </a:r>
          </a:p>
          <a:p>
            <a:pPr marL="285750" indent="-285750">
              <a:buFontTx/>
              <a:buChar char="-"/>
            </a:pPr>
            <a:r>
              <a:rPr lang="es-CL" dirty="0">
                <a:solidFill>
                  <a:schemeClr val="tx2"/>
                </a:solidFill>
              </a:rPr>
              <a:t>Categoría: Residencial</a:t>
            </a:r>
          </a:p>
          <a:p>
            <a:pPr marL="285750" indent="-285750">
              <a:buFontTx/>
              <a:buChar char="-"/>
            </a:pPr>
            <a:r>
              <a:rPr lang="es-CL" dirty="0">
                <a:solidFill>
                  <a:schemeClr val="tx2"/>
                </a:solidFill>
              </a:rPr>
              <a:t>Sector de facturación: 5</a:t>
            </a:r>
          </a:p>
          <a:p>
            <a:endParaRPr lang="es-CL" dirty="0">
              <a:solidFill>
                <a:schemeClr val="tx2"/>
              </a:solidFill>
            </a:endParaRP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4D54F742-5600-4FF0-BBAE-59DBF36A9696}"/>
              </a:ext>
            </a:extLst>
          </p:cNvPr>
          <p:cNvCxnSpPr>
            <a:cxnSpLocks/>
          </p:cNvCxnSpPr>
          <p:nvPr/>
        </p:nvCxnSpPr>
        <p:spPr>
          <a:xfrm>
            <a:off x="3776054" y="2641147"/>
            <a:ext cx="730813" cy="0"/>
          </a:xfrm>
          <a:prstGeom prst="straightConnector1">
            <a:avLst/>
          </a:prstGeom>
          <a:ln w="254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95244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114899" y="205790"/>
            <a:ext cx="2964266" cy="211451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4441CD15-D4CD-4F90-BC2C-12E676B6C04A}"/>
              </a:ext>
            </a:extLst>
          </p:cNvPr>
          <p:cNvSpPr/>
          <p:nvPr/>
        </p:nvSpPr>
        <p:spPr>
          <a:xfrm>
            <a:off x="413272" y="2702542"/>
            <a:ext cx="2774536" cy="1200967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43C295EE-0AB4-4C29-8F37-4AEAEBA26FCF}"/>
              </a:ext>
            </a:extLst>
          </p:cNvPr>
          <p:cNvSpPr/>
          <p:nvPr/>
        </p:nvSpPr>
        <p:spPr>
          <a:xfrm>
            <a:off x="531721" y="2871677"/>
            <a:ext cx="2537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b="1" dirty="0">
                <a:solidFill>
                  <a:schemeClr val="tx2"/>
                </a:solidFill>
              </a:rPr>
              <a:t>Se entreno el modelo con buenos resultados, aun que no en todas las segmentaciones.</a:t>
            </a:r>
          </a:p>
          <a:p>
            <a:pPr algn="just"/>
            <a:r>
              <a:rPr lang="es-CL" b="1" dirty="0">
                <a:solidFill>
                  <a:schemeClr val="tx2"/>
                </a:solidFill>
              </a:rPr>
              <a:t>	R2_prom =  0,90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F35FF9FD-D503-4717-8896-C26EEBF5601F}"/>
              </a:ext>
            </a:extLst>
          </p:cNvPr>
          <p:cNvSpPr txBox="1"/>
          <p:nvPr/>
        </p:nvSpPr>
        <p:spPr>
          <a:xfrm>
            <a:off x="789710" y="694913"/>
            <a:ext cx="17752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200" b="1" spc="225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P</a:t>
            </a:r>
            <a:r>
              <a:rPr lang="es-CL" sz="2200" b="1" spc="225" dirty="0" err="1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rimer</a:t>
            </a:r>
            <a:r>
              <a:rPr lang="es-CL" sz="2200" b="1" spc="225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 modelo y ejemplo</a:t>
            </a:r>
            <a:endParaRPr lang="es-CL" sz="1800" b="1" spc="225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48D7214-D19A-413A-9B3A-49EC826BF7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1524" y="168806"/>
            <a:ext cx="2924747" cy="186781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C941511-404B-40B9-A736-AF6545920A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2233" y="2169954"/>
            <a:ext cx="2864038" cy="188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7305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114899" y="205790"/>
            <a:ext cx="2964266" cy="211451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AA279AC3-D66C-4E99-8A96-26B9E1B1E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537" y="160061"/>
            <a:ext cx="806063" cy="440886"/>
          </a:xfrm>
          <a:prstGeom prst="rect">
            <a:avLst/>
          </a:prstGeom>
        </p:spPr>
      </p:pic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4441CD15-D4CD-4F90-BC2C-12E676B6C04A}"/>
              </a:ext>
            </a:extLst>
          </p:cNvPr>
          <p:cNvSpPr/>
          <p:nvPr/>
        </p:nvSpPr>
        <p:spPr>
          <a:xfrm>
            <a:off x="413272" y="2702542"/>
            <a:ext cx="2774536" cy="1200967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43C295EE-0AB4-4C29-8F37-4AEAEBA26FCF}"/>
              </a:ext>
            </a:extLst>
          </p:cNvPr>
          <p:cNvSpPr/>
          <p:nvPr/>
        </p:nvSpPr>
        <p:spPr>
          <a:xfrm>
            <a:off x="531721" y="2871677"/>
            <a:ext cx="2537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b="1" dirty="0">
                <a:solidFill>
                  <a:schemeClr val="tx2"/>
                </a:solidFill>
              </a:rPr>
              <a:t>Se entreno el modelo con buenos resultados, aun que no en todas las segmentaciones.</a:t>
            </a:r>
          </a:p>
          <a:p>
            <a:pPr algn="just"/>
            <a:r>
              <a:rPr lang="es-CL" b="1" dirty="0">
                <a:solidFill>
                  <a:schemeClr val="tx2"/>
                </a:solidFill>
              </a:rPr>
              <a:t>	R2_prom =  0,89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F35FF9FD-D503-4717-8896-C26EEBF5601F}"/>
              </a:ext>
            </a:extLst>
          </p:cNvPr>
          <p:cNvSpPr txBox="1"/>
          <p:nvPr/>
        </p:nvSpPr>
        <p:spPr>
          <a:xfrm>
            <a:off x="789710" y="694913"/>
            <a:ext cx="17752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200" b="1" spc="225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P</a:t>
            </a:r>
            <a:r>
              <a:rPr lang="es-CL" sz="2200" b="1" spc="225" dirty="0" err="1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rimer</a:t>
            </a:r>
            <a:r>
              <a:rPr lang="es-CL" sz="2200" b="1" spc="225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 modelo y ejemplo</a:t>
            </a:r>
            <a:endParaRPr lang="es-CL" sz="1800" b="1" spc="225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2C4E545-DCD7-440C-83FF-BFAAF20A7857}"/>
              </a:ext>
            </a:extLst>
          </p:cNvPr>
          <p:cNvSpPr txBox="1"/>
          <p:nvPr/>
        </p:nvSpPr>
        <p:spPr>
          <a:xfrm>
            <a:off x="3947959" y="428302"/>
            <a:ext cx="3559269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tx2"/>
                </a:solidFill>
              </a:rPr>
              <a:t>Ejemplo de predicción:</a:t>
            </a:r>
          </a:p>
          <a:p>
            <a:r>
              <a:rPr lang="es-CL" dirty="0">
                <a:solidFill>
                  <a:schemeClr val="tx2"/>
                </a:solidFill>
              </a:rPr>
              <a:t> </a:t>
            </a:r>
          </a:p>
          <a:p>
            <a:r>
              <a:rPr lang="es-CL" dirty="0">
                <a:solidFill>
                  <a:schemeClr val="tx2"/>
                </a:solidFill>
              </a:rPr>
              <a:t>Se predijeron los consumos de 2019-2020 para la segmentación del ejemplo con los datos de 2011 a 2018.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2E6E393-BB2E-456B-9EC0-25E5E431D0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7795" y="3373582"/>
            <a:ext cx="4815041" cy="45212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87D2AF6-CD23-4A13-AC69-5C6A006994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7189" y="1557706"/>
            <a:ext cx="5023267" cy="181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6073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40734</TotalTime>
  <Words>1232</Words>
  <Application>Microsoft Office PowerPoint</Application>
  <PresentationFormat>Presentación en pantalla (16:9)</PresentationFormat>
  <Paragraphs>399</Paragraphs>
  <Slides>17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Lato Light</vt:lpstr>
      <vt:lpstr>Montserrat</vt:lpstr>
      <vt:lpstr>Montserrat Bold</vt:lpstr>
      <vt:lpstr>Roboto Regular</vt:lpstr>
      <vt:lpstr>Default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Designed by Slidesmash</dc:title>
  <dc:subject/>
  <dc:creator>Designed by Slidesmash</dc:creator>
  <cp:keywords/>
  <dc:description/>
  <cp:lastModifiedBy>Joaquín  Farias Muñoz</cp:lastModifiedBy>
  <cp:revision>6512</cp:revision>
  <dcterms:created xsi:type="dcterms:W3CDTF">2014-11-12T21:47:38Z</dcterms:created>
  <dcterms:modified xsi:type="dcterms:W3CDTF">2021-07-14T07:07:27Z</dcterms:modified>
  <cp:category/>
</cp:coreProperties>
</file>

<file path=docProps/thumbnail.jpeg>
</file>